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5" r:id="rId3"/>
    <p:sldId id="261" r:id="rId4"/>
    <p:sldId id="262" r:id="rId5"/>
    <p:sldId id="263" r:id="rId6"/>
    <p:sldId id="274" r:id="rId7"/>
  </p:sldIdLst>
  <p:sldSz cx="18288000" cy="10287000"/>
  <p:notesSz cx="6858000" cy="9144000"/>
  <p:embeddedFontLst>
    <p:embeddedFont>
      <p:font typeface="Breul Grotesk Light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Monument" panose="020B0604020202020204" charset="0"/>
      <p:regular r:id="rId15"/>
    </p:embeddedFont>
    <p:embeddedFont>
      <p:font typeface="Poppins" panose="00000500000000000000" pitchFamily="2" charset="0"/>
      <p:regular r:id="rId16"/>
      <p:bold r:id="rId17"/>
    </p:embeddedFont>
    <p:embeddedFont>
      <p:font typeface="Poppins Medium" panose="00000600000000000000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61" autoAdjust="0"/>
    <p:restoredTop sz="94654" autoAdjust="0"/>
  </p:normalViewPr>
  <p:slideViewPr>
    <p:cSldViewPr>
      <p:cViewPr>
        <p:scale>
          <a:sx n="27" d="100"/>
          <a:sy n="27" d="100"/>
        </p:scale>
        <p:origin x="476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A698-58FE-F748-8D80-8C66B52E8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CD5EF-BF5D-FF43-983D-23DD30201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BFDA8-1038-524F-8F64-9D180D5B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6D78-A9C8-8A4D-8186-E61BC963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230AF-0E40-2A4B-B1D4-44154FE7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86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5AB9-9B1F-F646-BF7D-5872C98C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7BF1-F9DA-3A46-9A76-841519D36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492C6-F75C-6D4B-915A-1C6F799EF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B284D-4F5B-AF4B-A190-AF533C01E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C9B67-AA0B-DD4C-A987-8FE77ADA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28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57C4-F6FC-E445-9611-A98DC0CA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27B73-AA4B-6E4F-BC8E-2421FB252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CD3A1-A189-D64E-9B5E-CDA5C5B80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DC200-D769-4E42-B2B8-20BF3AD31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158B1-EDFB-E24C-86BB-B154058E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89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8479-518D-EE4C-9EF8-213E97DB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39F4C-99F6-C148-A2E0-AAD4B47D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D7B9E-402B-824C-91D3-D63FBBA60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6E9D6-F766-784C-A1FD-98EA60EE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122B3-0425-8B42-8168-91D00248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96231-716E-DB47-9620-C60CB39A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87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9268B-0223-5546-82E9-2CC7B8B9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435EF-A1A2-2D43-BBCF-861BC5FD6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369FB-865C-6A42-AF93-5C275EE87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F8A76C-EA70-9745-BF54-0171CBF07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46865B-819E-A249-BC8C-7519CA228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B8935B-930B-884B-8046-5E9DFBC0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8ACFBD-AB81-9E43-B53F-0032164B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9F122-7C06-E640-B93D-43B26300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0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40F6-B75E-2545-B678-C18D7F62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05E39-4D7D-C641-BF84-9F6C25D9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CB943-581F-2E4A-9DE2-C978BF86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303E0-DD8A-3E4E-9963-8A79CD85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49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F309D6-E5FE-5349-8398-81E5256A1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7E8E7-2785-B649-8DF1-1FB9903B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EE02B-4EDB-1845-85DA-89DB8085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13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6D926-2839-C74C-B67F-EF04543E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B4FD-1F17-7042-84CE-8924255A3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5DAD4-F573-E743-88AF-BAA6ECD33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A3D28-CAB2-F842-B6D9-DFD8CAD6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FC003-6553-1E41-BB93-89762426A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862A7-9539-CB4A-8890-EB55BDF4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7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432FF-21B8-204C-9C56-A54537B05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2D6F6F-55C1-C843-B0DE-89D6C17F0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1162A-1D48-BC45-A9FE-1CFC28E57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27B26-415A-A64B-A578-6B79DBFD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7DEC5-806E-144B-A06F-CA800146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C355E-08CD-0149-B4E8-59F1F5F3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36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0D4F-6A40-004E-9129-128346FD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71DAD-587C-3F43-B2A0-85DD6C1F0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A5649-F5FD-744C-8C5D-AFCEA381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473C3-3AAA-054D-9D59-F47B2F58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510CA-60DC-994E-B899-7DF3412E3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05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6AE63-5069-ED44-95A6-8CC03ADB1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2D631-1FB6-9F40-AD19-46775E729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33389-6E41-0E4B-893E-C69C138D5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0CAEB-12C8-CD44-B6F0-19CFB945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2D38B-CA11-A242-9759-3DA49E65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1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0C0AE-1606-2440-8D64-EBAFFF4C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78E81-DEBD-D243-93CC-372F05650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C2E4E-8A43-EC48-8688-70B8A9D1F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3325-C10C-7345-9705-2EACE45DCF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AFFE4-0300-9140-91ED-0BE38A98C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1073-B2F5-C94D-9F9B-5BBCABA31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5E4A6-2A3F-084C-A643-655A65DC4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4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slide" Target="slide2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14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io" TargetMode="External"/><Relationship Id="rId12" Type="http://schemas.openxmlformats.org/officeDocument/2006/relationships/image" Target="../media/image13.tif"/><Relationship Id="rId17" Type="http://schemas.openxmlformats.org/officeDocument/2006/relationships/image" Target="../media/image18.tif"/><Relationship Id="rId2" Type="http://schemas.openxmlformats.org/officeDocument/2006/relationships/image" Target="../media/image11.png"/><Relationship Id="rId16" Type="http://schemas.openxmlformats.org/officeDocument/2006/relationships/image" Target="../media/image17.tif"/><Relationship Id="rId20" Type="http://schemas.openxmlformats.org/officeDocument/2006/relationships/hyperlink" Target="https://signup.classpoint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12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16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19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78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78A78A9C-643F-4B49-B95C-2E4440945C30}"/>
              </a:ext>
            </a:extLst>
          </p:cNvPr>
          <p:cNvCxnSpPr>
            <a:cxnSpLocks/>
          </p:cNvCxnSpPr>
          <p:nvPr/>
        </p:nvCxnSpPr>
        <p:spPr>
          <a:xfrm flipV="1">
            <a:off x="3105369" y="2486026"/>
            <a:ext cx="3752631" cy="859632"/>
          </a:xfrm>
          <a:prstGeom prst="bentConnector3">
            <a:avLst>
              <a:gd name="adj1" fmla="val -341"/>
            </a:avLst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9DD4C49C-C768-8D4A-B6E5-136330F5CADF}"/>
              </a:ext>
            </a:extLst>
          </p:cNvPr>
          <p:cNvCxnSpPr>
            <a:cxnSpLocks/>
          </p:cNvCxnSpPr>
          <p:nvPr/>
        </p:nvCxnSpPr>
        <p:spPr>
          <a:xfrm>
            <a:off x="11285934" y="2486027"/>
            <a:ext cx="3911154" cy="859629"/>
          </a:xfrm>
          <a:prstGeom prst="bentConnector2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90568334-6C66-F948-8354-7EA6F1C25B81}"/>
              </a:ext>
            </a:extLst>
          </p:cNvPr>
          <p:cNvCxnSpPr>
            <a:cxnSpLocks/>
            <a:stCxn id="13" idx="2"/>
            <a:endCxn id="21" idx="2"/>
          </p:cNvCxnSpPr>
          <p:nvPr/>
        </p:nvCxnSpPr>
        <p:spPr>
          <a:xfrm rot="16200000" flipH="1">
            <a:off x="9161686" y="1644637"/>
            <a:ext cx="21869" cy="12100585"/>
          </a:xfrm>
          <a:prstGeom prst="bentConnector3">
            <a:avLst>
              <a:gd name="adj1" fmla="val 3896145"/>
            </a:avLst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B0077B32-47DB-DB44-9166-1D562E8516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7578" y="3314700"/>
              <a:ext cx="3929500" cy="3929500"/>
            </p:xfrm>
            <a:graphic>
              <a:graphicData uri="http://schemas.microsoft.com/office/powerpoint/2016/slidezoom">
                <pslz:sldZm>
                  <pslz:sldZmObj sldId="261" cId="981399541">
                    <pslz:zmPr id="{85E0257F-2140-A24C-AF7A-071C8500D1F2}" imageType="cover" transitionDur="1000">
                      <p166:blipFill xmlns:p166="http://schemas.microsoft.com/office/powerpoint/2016/6/main"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29500" cy="3929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5" name="Slide Zoom 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0077B32-47DB-DB44-9166-1D562E8516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578" y="3314700"/>
                <a:ext cx="3929500" cy="3929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D08816FB-8FED-E149-82C2-C14A34825B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09293" y="870564"/>
              <a:ext cx="4283871" cy="4283871"/>
            </p:xfrm>
            <a:graphic>
              <a:graphicData uri="http://schemas.microsoft.com/office/powerpoint/2016/slidezoom">
                <pslz:sldZm>
                  <pslz:sldZmObj sldId="262" cId="3067549593">
                    <pslz:zmPr id="{9DB82746-6F31-7B4F-A926-54690E3C22C2}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83871" cy="428387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6" name="Slide Zoom 1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08816FB-8FED-E149-82C2-C14A34825B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9293" y="870564"/>
                <a:ext cx="4283871" cy="428387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733F1EF8-664A-B84C-A4BC-95AA21A35A1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411200" y="3470671"/>
              <a:ext cx="3623426" cy="3623426"/>
            </p:xfrm>
            <a:graphic>
              <a:graphicData uri="http://schemas.microsoft.com/office/powerpoint/2016/slidezoom">
                <pslz:sldZm>
                  <pslz:sldZmObj sldId="263" cId="1497816403">
                    <pslz:zmPr id="{FAF8359D-4B95-AE4E-9929-6E5A5CCF8EA6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23426" cy="362342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7" name="Slide Zoom 1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33F1EF8-664A-B84C-A4BC-95AA21A35A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11200" y="3470671"/>
                <a:ext cx="3623426" cy="362342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6FB981-2296-814E-8212-5A82F2262806}"/>
              </a:ext>
            </a:extLst>
          </p:cNvPr>
          <p:cNvSpPr txBox="1"/>
          <p:nvPr/>
        </p:nvSpPr>
        <p:spPr>
          <a:xfrm>
            <a:off x="3914884" y="5295900"/>
            <a:ext cx="10458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300" dirty="0">
                <a:solidFill>
                  <a:srgbClr val="002060"/>
                </a:solidFill>
                <a:latin typeface="Poppins Medium" pitchFamily="2" charset="77"/>
                <a:cs typeface="Poppins Medium" pitchFamily="2" charset="77"/>
              </a:rPr>
              <a:t>EXPLORING </a:t>
            </a:r>
          </a:p>
          <a:p>
            <a:pPr algn="ctr"/>
            <a:r>
              <a:rPr lang="en-US" sz="6000" spc="300" dirty="0">
                <a:solidFill>
                  <a:srgbClr val="002060"/>
                </a:solidFill>
                <a:latin typeface="Poppins Medium" pitchFamily="2" charset="77"/>
                <a:cs typeface="Poppins Medium" pitchFamily="2" charset="77"/>
              </a:rPr>
              <a:t>ELECTRICAL CIRCUIT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AA6F8-E3C6-7547-ACC2-CFB8C0A7DDA2}"/>
              </a:ext>
            </a:extLst>
          </p:cNvPr>
          <p:cNvSpPr txBox="1"/>
          <p:nvPr/>
        </p:nvSpPr>
        <p:spPr>
          <a:xfrm>
            <a:off x="2322228" y="722233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oppins" pitchFamily="2" charset="77"/>
                <a:cs typeface="Poppins" pitchFamily="2" charset="77"/>
              </a:rPr>
              <a:t>VOLTAGE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6AF1F9-DBCA-FA42-AFC6-2687931837F1}"/>
              </a:ext>
            </a:extLst>
          </p:cNvPr>
          <p:cNvSpPr txBox="1"/>
          <p:nvPr/>
        </p:nvSpPr>
        <p:spPr>
          <a:xfrm>
            <a:off x="14422813" y="7244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oppins" pitchFamily="2" charset="77"/>
                <a:cs typeface="Poppins" pitchFamily="2" charset="77"/>
              </a:rPr>
              <a:t>CURRENT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6410C-1C1D-B449-8A2D-BD5F78341677}"/>
              </a:ext>
            </a:extLst>
          </p:cNvPr>
          <p:cNvSpPr txBox="1"/>
          <p:nvPr/>
        </p:nvSpPr>
        <p:spPr>
          <a:xfrm>
            <a:off x="8096248" y="870563"/>
            <a:ext cx="209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oppins" pitchFamily="2" charset="77"/>
                <a:cs typeface="Poppins" pitchFamily="2" charset="77"/>
              </a:rPr>
              <a:t>RESISTANCE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4CD87B-A186-464C-B4AA-3253AB6FA5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578100" y="2366712"/>
            <a:ext cx="1087688" cy="10876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5A7230-8F00-AB4A-8823-F8A737959E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049000" y="1998412"/>
            <a:ext cx="1087688" cy="10876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B238FC-6C0A-AC46-8E5E-0A896AA5C8F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4653244" y="7637212"/>
            <a:ext cx="1087688" cy="10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21467"/>
            <a:ext cx="16230600" cy="10314468"/>
            <a:chOff x="0" y="0"/>
            <a:chExt cx="21640800" cy="1375262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3493939"/>
              <a:ext cx="21640800" cy="10258685"/>
              <a:chOff x="0" y="0"/>
              <a:chExt cx="4103472" cy="194522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103472" cy="1945225"/>
              </a:xfrm>
              <a:custGeom>
                <a:avLst/>
                <a:gdLst/>
                <a:ahLst/>
                <a:cxnLst/>
                <a:rect l="l" t="t" r="r" b="b"/>
                <a:pathLst>
                  <a:path w="4103472" h="1945225">
                    <a:moveTo>
                      <a:pt x="3979012" y="1945225"/>
                    </a:moveTo>
                    <a:lnTo>
                      <a:pt x="124460" y="1945225"/>
                    </a:lnTo>
                    <a:cubicBezTo>
                      <a:pt x="55880" y="1945225"/>
                      <a:pt x="0" y="1889345"/>
                      <a:pt x="0" y="18207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79012" y="0"/>
                    </a:lnTo>
                    <a:cubicBezTo>
                      <a:pt x="4047592" y="0"/>
                      <a:pt x="4103472" y="55880"/>
                      <a:pt x="4103472" y="124460"/>
                    </a:cubicBezTo>
                    <a:lnTo>
                      <a:pt x="4103472" y="1820765"/>
                    </a:lnTo>
                    <a:cubicBezTo>
                      <a:pt x="4103472" y="1889345"/>
                      <a:pt x="4047592" y="1945225"/>
                      <a:pt x="3979012" y="1945225"/>
                    </a:cubicBezTo>
                    <a:close/>
                  </a:path>
                </a:pathLst>
              </a:custGeom>
              <a:solidFill>
                <a:srgbClr val="EAEA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10983525" cy="5017777"/>
              <a:chOff x="0" y="0"/>
              <a:chExt cx="2082667" cy="95145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82667" cy="951458"/>
              </a:xfrm>
              <a:custGeom>
                <a:avLst/>
                <a:gdLst/>
                <a:ahLst/>
                <a:cxnLst/>
                <a:rect l="l" t="t" r="r" b="b"/>
                <a:pathLst>
                  <a:path w="2082667" h="951458">
                    <a:moveTo>
                      <a:pt x="1958207" y="951458"/>
                    </a:moveTo>
                    <a:lnTo>
                      <a:pt x="124460" y="951458"/>
                    </a:lnTo>
                    <a:cubicBezTo>
                      <a:pt x="55880" y="951458"/>
                      <a:pt x="0" y="895578"/>
                      <a:pt x="0" y="8269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958207" y="0"/>
                    </a:lnTo>
                    <a:cubicBezTo>
                      <a:pt x="2026787" y="0"/>
                      <a:pt x="2082667" y="55880"/>
                      <a:pt x="2082667" y="124460"/>
                    </a:cubicBezTo>
                    <a:lnTo>
                      <a:pt x="2082667" y="826998"/>
                    </a:lnTo>
                    <a:cubicBezTo>
                      <a:pt x="2082667" y="895578"/>
                      <a:pt x="2026787" y="951458"/>
                      <a:pt x="1958207" y="951458"/>
                    </a:cubicBezTo>
                    <a:close/>
                  </a:path>
                </a:pathLst>
              </a:custGeom>
              <a:solidFill>
                <a:srgbClr val="EAEA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6721987" y="4659908"/>
            <a:ext cx="1925773" cy="4024436"/>
            <a:chOff x="0" y="0"/>
            <a:chExt cx="2567698" cy="5365915"/>
          </a:xfrm>
        </p:grpSpPr>
        <p:sp>
          <p:nvSpPr>
            <p:cNvPr id="8" name="AutoShape 8"/>
            <p:cNvSpPr/>
            <p:nvPr/>
          </p:nvSpPr>
          <p:spPr>
            <a:xfrm>
              <a:off x="0" y="2654382"/>
              <a:ext cx="2398372" cy="0"/>
            </a:xfrm>
            <a:prstGeom prst="line">
              <a:avLst/>
            </a:prstGeom>
            <a:ln w="38100" cap="rnd">
              <a:solidFill>
                <a:srgbClr val="2015E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>
              <a:off x="1180136" y="84663"/>
              <a:ext cx="1218236" cy="0"/>
            </a:xfrm>
            <a:prstGeom prst="line">
              <a:avLst/>
            </a:prstGeom>
            <a:ln w="38100" cap="rnd">
              <a:solidFill>
                <a:srgbClr val="2015E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180136" y="5262202"/>
              <a:ext cx="1218236" cy="0"/>
            </a:xfrm>
            <a:prstGeom prst="line">
              <a:avLst/>
            </a:prstGeom>
            <a:ln w="38100" cap="rnd">
              <a:solidFill>
                <a:srgbClr val="2015E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utoShape 11"/>
            <p:cNvSpPr/>
            <p:nvPr/>
          </p:nvSpPr>
          <p:spPr>
            <a:xfrm rot="-5399999">
              <a:off x="-1408634" y="2673432"/>
              <a:ext cx="5215640" cy="0"/>
            </a:xfrm>
            <a:prstGeom prst="line">
              <a:avLst/>
            </a:prstGeom>
            <a:ln w="38100" cap="rnd">
              <a:solidFill>
                <a:srgbClr val="2015E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2360272" y="0"/>
              <a:ext cx="207425" cy="20742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015E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360272" y="2550670"/>
              <a:ext cx="207425" cy="20742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015E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360272" y="5158490"/>
              <a:ext cx="207425" cy="20742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015E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5400000">
            <a:off x="617969" y="3203801"/>
            <a:ext cx="5657850" cy="6893788"/>
            <a:chOff x="0" y="0"/>
            <a:chExt cx="2354580" cy="286893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D8990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98648" y="4344505"/>
            <a:ext cx="4612398" cy="4612379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36995" b="-130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3491487" y="2049665"/>
            <a:ext cx="621829" cy="621829"/>
          </a:xfrm>
          <a:custGeom>
            <a:avLst/>
            <a:gdLst/>
            <a:ahLst/>
            <a:cxnLst/>
            <a:rect l="l" t="t" r="r" b="b"/>
            <a:pathLst>
              <a:path w="621829" h="621829">
                <a:moveTo>
                  <a:pt x="0" y="0"/>
                </a:moveTo>
                <a:lnTo>
                  <a:pt x="621829" y="0"/>
                </a:lnTo>
                <a:lnTo>
                  <a:pt x="621829" y="621829"/>
                </a:lnTo>
                <a:lnTo>
                  <a:pt x="0" y="621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899995" y="1028700"/>
            <a:ext cx="359305" cy="359305"/>
          </a:xfrm>
          <a:custGeom>
            <a:avLst/>
            <a:gdLst/>
            <a:ahLst/>
            <a:cxnLst/>
            <a:rect l="l" t="t" r="r" b="b"/>
            <a:pathLst>
              <a:path w="359305" h="359305">
                <a:moveTo>
                  <a:pt x="0" y="0"/>
                </a:moveTo>
                <a:lnTo>
                  <a:pt x="359305" y="0"/>
                </a:lnTo>
                <a:lnTo>
                  <a:pt x="359305" y="359305"/>
                </a:lnTo>
                <a:lnTo>
                  <a:pt x="0" y="359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106054" y="1388005"/>
            <a:ext cx="291244" cy="291244"/>
          </a:xfrm>
          <a:custGeom>
            <a:avLst/>
            <a:gdLst/>
            <a:ahLst/>
            <a:cxnLst/>
            <a:rect l="l" t="t" r="r" b="b"/>
            <a:pathLst>
              <a:path w="291244" h="291244">
                <a:moveTo>
                  <a:pt x="0" y="0"/>
                </a:moveTo>
                <a:lnTo>
                  <a:pt x="291244" y="0"/>
                </a:lnTo>
                <a:lnTo>
                  <a:pt x="291244" y="291244"/>
                </a:lnTo>
                <a:lnTo>
                  <a:pt x="0" y="291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798648" y="1456892"/>
            <a:ext cx="5680325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</a:pPr>
            <a:r>
              <a:rPr lang="en-US" sz="6200">
                <a:solidFill>
                  <a:srgbClr val="D8990F"/>
                </a:solidFill>
                <a:latin typeface="Monument"/>
              </a:rPr>
              <a:t>VOLTAGE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44000" y="4310401"/>
            <a:ext cx="7630601" cy="930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1"/>
              </a:lnSpc>
            </a:pPr>
            <a:r>
              <a:rPr lang="en-US" sz="3300">
                <a:solidFill>
                  <a:srgbClr val="000000"/>
                </a:solidFill>
                <a:latin typeface="Breul Grotesk Light"/>
              </a:rPr>
              <a:t>Voltage is the electrical potential that powers the flow of electrons in a circuit.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44000" y="5978135"/>
            <a:ext cx="7630601" cy="139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1"/>
              </a:lnSpc>
            </a:pPr>
            <a:r>
              <a:rPr lang="en-US" sz="3300">
                <a:solidFill>
                  <a:srgbClr val="000000"/>
                </a:solidFill>
                <a:latin typeface="Breul Grotesk Light"/>
              </a:rPr>
              <a:t>Voltage is measured in Volts (V). n our circuit, the battery represents the voltage source.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44000" y="7933999"/>
            <a:ext cx="7411524" cy="139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1"/>
              </a:lnSpc>
            </a:pPr>
            <a:r>
              <a:rPr lang="en-US" sz="3300">
                <a:solidFill>
                  <a:srgbClr val="000000"/>
                </a:solidFill>
                <a:latin typeface="Breul Grotesk Light"/>
              </a:rPr>
              <a:t>One Volt is the potential difference that will produce one Ampere (A) of current in a one-Ohm (Ω) resistor.</a:t>
            </a:r>
          </a:p>
        </p:txBody>
      </p:sp>
    </p:spTree>
    <p:extLst>
      <p:ext uri="{BB962C8B-B14F-4D97-AF65-F5344CB8AC3E}">
        <p14:creationId xmlns:p14="http://schemas.microsoft.com/office/powerpoint/2010/main" val="981399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611980"/>
            <a:ext cx="6606649" cy="660664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8990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1028700" y="4901017"/>
            <a:ext cx="16230600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1552194"/>
            <a:ext cx="2517303" cy="2517293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5595304" y="717785"/>
            <a:ext cx="621829" cy="621829"/>
          </a:xfrm>
          <a:custGeom>
            <a:avLst/>
            <a:gdLst/>
            <a:ahLst/>
            <a:cxnLst/>
            <a:rect l="l" t="t" r="r" b="b"/>
            <a:pathLst>
              <a:path w="621829" h="621829">
                <a:moveTo>
                  <a:pt x="0" y="0"/>
                </a:moveTo>
                <a:lnTo>
                  <a:pt x="621830" y="0"/>
                </a:lnTo>
                <a:lnTo>
                  <a:pt x="621830" y="621830"/>
                </a:lnTo>
                <a:lnTo>
                  <a:pt x="0" y="621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922705" y="1028700"/>
            <a:ext cx="310915" cy="310915"/>
          </a:xfrm>
          <a:custGeom>
            <a:avLst/>
            <a:gdLst/>
            <a:ahLst/>
            <a:cxnLst/>
            <a:rect l="l" t="t" r="r" b="b"/>
            <a:pathLst>
              <a:path w="310915" h="310915">
                <a:moveTo>
                  <a:pt x="0" y="0"/>
                </a:moveTo>
                <a:lnTo>
                  <a:pt x="310915" y="0"/>
                </a:lnTo>
                <a:lnTo>
                  <a:pt x="310915" y="310915"/>
                </a:lnTo>
                <a:lnTo>
                  <a:pt x="0" y="310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948385" y="3914029"/>
            <a:ext cx="310915" cy="310915"/>
          </a:xfrm>
          <a:custGeom>
            <a:avLst/>
            <a:gdLst/>
            <a:ahLst/>
            <a:cxnLst/>
            <a:rect l="l" t="t" r="r" b="b"/>
            <a:pathLst>
              <a:path w="310915" h="310915">
                <a:moveTo>
                  <a:pt x="0" y="0"/>
                </a:moveTo>
                <a:lnTo>
                  <a:pt x="310915" y="0"/>
                </a:lnTo>
                <a:lnTo>
                  <a:pt x="310915" y="310915"/>
                </a:lnTo>
                <a:lnTo>
                  <a:pt x="0" y="310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315110" y="2218068"/>
            <a:ext cx="6892853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</a:pPr>
            <a:r>
              <a:rPr lang="en-US" sz="6200">
                <a:solidFill>
                  <a:srgbClr val="FFFFFF"/>
                </a:solidFill>
                <a:latin typeface="Monument"/>
              </a:rPr>
              <a:t>RESISTANCE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55948" y="5334870"/>
            <a:ext cx="4347894" cy="370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1"/>
              </a:lnSpc>
            </a:pPr>
            <a:r>
              <a:rPr lang="en-US" sz="3300">
                <a:solidFill>
                  <a:srgbClr val="FFFFFF"/>
                </a:solidFill>
                <a:latin typeface="Breul Grotesk Light"/>
              </a:rPr>
              <a:t>Resistance is measured in Ohms (Ω). It's important in controlling the flow of current and ensuring that devices receive the appropriate amount of electricity.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796833"/>
            <a:ext cx="4127925" cy="231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1"/>
              </a:lnSpc>
            </a:pPr>
            <a:r>
              <a:rPr lang="en-US" sz="3300">
                <a:solidFill>
                  <a:srgbClr val="FFFFFF"/>
                </a:solidFill>
                <a:latin typeface="Breul Grotesk Light"/>
              </a:rPr>
              <a:t>Resistance limits the flow of current in a circuit, just as a narrow pipe restricts water flow.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52319" y="5334870"/>
            <a:ext cx="4983361" cy="370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1"/>
              </a:lnSpc>
            </a:pPr>
            <a:r>
              <a:rPr lang="en-US" sz="3300">
                <a:solidFill>
                  <a:srgbClr val="FFFFFF"/>
                </a:solidFill>
                <a:latin typeface="Breul Grotesk Light"/>
              </a:rPr>
              <a:t>When it's off (open), the circuit has high resistance, and the flow of electrons is limited. When it's on (closed), the circuit has low resistance, and electrons can flow freely.</a:t>
            </a:r>
          </a:p>
        </p:txBody>
      </p:sp>
    </p:spTree>
    <p:extLst>
      <p:ext uri="{BB962C8B-B14F-4D97-AF65-F5344CB8AC3E}">
        <p14:creationId xmlns:p14="http://schemas.microsoft.com/office/powerpoint/2010/main" val="306754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63033" y="866265"/>
            <a:ext cx="6606649" cy="660664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8990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5684562" y="573608"/>
            <a:ext cx="585313" cy="585313"/>
          </a:xfrm>
          <a:custGeom>
            <a:avLst/>
            <a:gdLst/>
            <a:ahLst/>
            <a:cxnLst/>
            <a:rect l="l" t="t" r="r" b="b"/>
            <a:pathLst>
              <a:path w="585313" h="585313">
                <a:moveTo>
                  <a:pt x="0" y="0"/>
                </a:moveTo>
                <a:lnTo>
                  <a:pt x="585313" y="0"/>
                </a:lnTo>
                <a:lnTo>
                  <a:pt x="585313" y="585313"/>
                </a:lnTo>
                <a:lnTo>
                  <a:pt x="0" y="585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135475" y="9062982"/>
            <a:ext cx="342235" cy="342235"/>
          </a:xfrm>
          <a:custGeom>
            <a:avLst/>
            <a:gdLst/>
            <a:ahLst/>
            <a:cxnLst/>
            <a:rect l="l" t="t" r="r" b="b"/>
            <a:pathLst>
              <a:path w="342235" h="342235">
                <a:moveTo>
                  <a:pt x="0" y="0"/>
                </a:moveTo>
                <a:lnTo>
                  <a:pt x="342235" y="0"/>
                </a:lnTo>
                <a:lnTo>
                  <a:pt x="342235" y="342236"/>
                </a:lnTo>
                <a:lnTo>
                  <a:pt x="0" y="342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8065" y="8867665"/>
            <a:ext cx="390635" cy="390635"/>
          </a:xfrm>
          <a:custGeom>
            <a:avLst/>
            <a:gdLst/>
            <a:ahLst/>
            <a:cxnLst/>
            <a:rect l="l" t="t" r="r" b="b"/>
            <a:pathLst>
              <a:path w="390635" h="390635">
                <a:moveTo>
                  <a:pt x="0" y="0"/>
                </a:moveTo>
                <a:lnTo>
                  <a:pt x="390635" y="0"/>
                </a:lnTo>
                <a:lnTo>
                  <a:pt x="390635" y="390635"/>
                </a:lnTo>
                <a:lnTo>
                  <a:pt x="0" y="390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8700" y="3625506"/>
            <a:ext cx="5817341" cy="581731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418792"/>
            <a:ext cx="9793904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</a:pPr>
            <a:r>
              <a:rPr lang="en-US" sz="6200">
                <a:solidFill>
                  <a:srgbClr val="FFFFFF"/>
                </a:solidFill>
                <a:latin typeface="Monument"/>
              </a:rPr>
              <a:t>CURRENT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59450" y="1977243"/>
            <a:ext cx="6547143" cy="930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0"/>
              </a:lnSpc>
            </a:pPr>
            <a:r>
              <a:rPr lang="en-US" sz="3299">
                <a:solidFill>
                  <a:srgbClr val="FFFFFF"/>
                </a:solidFill>
                <a:latin typeface="Breul Grotesk Light"/>
              </a:rPr>
              <a:t>Current is what powers electrical devices like our light bulb.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59450" y="4205054"/>
            <a:ext cx="6547143" cy="184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0"/>
              </a:lnSpc>
            </a:pPr>
            <a:r>
              <a:rPr lang="en-US" sz="3299">
                <a:solidFill>
                  <a:srgbClr val="FFFFFF"/>
                </a:solidFill>
                <a:latin typeface="Breul Grotesk Light"/>
              </a:rPr>
              <a:t>Current is measured in Amperes (A). One Ampere is the flow of one Coulomb of charge per second.</a:t>
            </a:r>
          </a:p>
          <a:p>
            <a:pPr>
              <a:lnSpc>
                <a:spcPts val="3531"/>
              </a:lnSpc>
            </a:pPr>
            <a:endParaRPr lang="en-US" sz="3299">
              <a:solidFill>
                <a:srgbClr val="FFFFFF"/>
              </a:solidFill>
              <a:latin typeface="Breul Grotesk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759450" y="6616974"/>
            <a:ext cx="6483988" cy="185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1"/>
              </a:lnSpc>
            </a:pPr>
            <a:r>
              <a:rPr lang="en-US" sz="3300">
                <a:solidFill>
                  <a:srgbClr val="FFFFFF"/>
                </a:solidFill>
                <a:latin typeface="Breul Grotesk Light"/>
              </a:rPr>
              <a:t>In our circuit, you may see how flipping the light switch (resistor) on and off changes the flow of current.</a:t>
            </a:r>
          </a:p>
        </p:txBody>
      </p:sp>
    </p:spTree>
    <p:extLst>
      <p:ext uri="{BB962C8B-B14F-4D97-AF65-F5344CB8AC3E}">
        <p14:creationId xmlns:p14="http://schemas.microsoft.com/office/powerpoint/2010/main" val="1497816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2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2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5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8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2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4" y="7288264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5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2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6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900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  <a:hlinkClick r:id="rId20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bc4a7cfd-18ad-446e-9159-3e172b72a769&quot;,&quot;location&quot;:{&quot;IsEmpty&quot;:false,&quot;X&quot;:204.0,&quot;Y&quot;:187.35527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fee31618-6f1f-4fee-9b3b-4453e4b6a770&quot;,&quot;location&quot;:{&quot;IsEmpty&quot;:false,&quot;X&quot;:870.0,&quot;Y&quot;:157.35527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18359ef0-7804-4871-ae62-a147327a662f&quot;,&quot;location&quot;:{&quot;IsEmpty&quot;:false,&quot;X&quot;:1153.79871,&quot;Y&quot;:601.3553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231</Words>
  <Application>Microsoft Office PowerPoint</Application>
  <PresentationFormat>Custom</PresentationFormat>
  <Paragraphs>28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Monument</vt:lpstr>
      <vt:lpstr>Poppins Medium</vt:lpstr>
      <vt:lpstr>Poppins</vt:lpstr>
      <vt:lpstr>Calibri</vt:lpstr>
      <vt:lpstr>Calibri Light</vt:lpstr>
      <vt:lpstr>Arial</vt:lpstr>
      <vt:lpstr>Breul Grotesk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VOLTAGE</dc:title>
  <cp:lastModifiedBy>ausbert</cp:lastModifiedBy>
  <cp:revision>3</cp:revision>
  <dcterms:created xsi:type="dcterms:W3CDTF">2006-08-16T00:00:00Z</dcterms:created>
  <dcterms:modified xsi:type="dcterms:W3CDTF">2023-10-17T07:12:02Z</dcterms:modified>
  <dc:identifier>DAFxd6ucXI0</dc:identifier>
</cp:coreProperties>
</file>