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57" r:id="rId3"/>
    <p:sldId id="264" r:id="rId4"/>
    <p:sldId id="265" r:id="rId5"/>
    <p:sldId id="266" r:id="rId6"/>
    <p:sldId id="267" r:id="rId7"/>
    <p:sldId id="271" r:id="rId8"/>
  </p:sldIdLst>
  <p:sldSz cx="18288000" cy="10287000"/>
  <p:notesSz cx="6858000" cy="9144000"/>
  <p:embeddedFontLst>
    <p:embeddedFont>
      <p:font typeface="Helvetica" panose="020B0604020202020204" pitchFamily="34" charset="0"/>
      <p:regular r:id="rId9"/>
      <p:bold r:id="rId10"/>
      <p:italic r:id="rId11"/>
      <p:boldItalic r:id="rId12"/>
    </p:embeddedFont>
    <p:embeddedFont>
      <p:font typeface="Open Sauce" panose="020B0604020202020204" charset="0"/>
      <p:regular r:id="rId13"/>
    </p:embeddedFont>
    <p:embeddedFont>
      <p:font typeface="Open Sauce Bold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7" autoAdjust="0"/>
    <p:restoredTop sz="94630" autoAdjust="0"/>
  </p:normalViewPr>
  <p:slideViewPr>
    <p:cSldViewPr>
      <p:cViewPr varScale="1">
        <p:scale>
          <a:sx n="45" d="100"/>
          <a:sy n="45" d="100"/>
        </p:scale>
        <p:origin x="528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.png"/><Relationship Id="rId18" Type="http://schemas.openxmlformats.org/officeDocument/2006/relationships/slide" Target="slide6.xml"/><Relationship Id="rId3" Type="http://schemas.openxmlformats.org/officeDocument/2006/relationships/tags" Target="../tags/tag3.xml"/><Relationship Id="rId21" Type="http://schemas.openxmlformats.org/officeDocument/2006/relationships/image" Target="../media/image9.png"/><Relationship Id="rId7" Type="http://schemas.openxmlformats.org/officeDocument/2006/relationships/image" Target="../media/image1.jpeg"/><Relationship Id="rId12" Type="http://schemas.openxmlformats.org/officeDocument/2006/relationships/slide" Target="slide3.xml"/><Relationship Id="rId17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slide" Target="slide5.xml"/><Relationship Id="rId20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23" Type="http://schemas.openxmlformats.org/officeDocument/2006/relationships/image" Target="../media/image11.png"/><Relationship Id="rId10" Type="http://schemas.openxmlformats.org/officeDocument/2006/relationships/image" Target="../media/image20.png"/><Relationship Id="rId19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slide" Target="slide2.xml"/><Relationship Id="rId14" Type="http://schemas.openxmlformats.org/officeDocument/2006/relationships/slide" Target="slide4.xml"/><Relationship Id="rId2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asspoint.io/?utm_source=tiktok&amp;utm_medium=social&amp;utm_campaign=cp-ph-tikto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9333" b="-9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4578427"/>
            <a:ext cx="18288000" cy="4679873"/>
          </a:xfrm>
          <a:prstGeom prst="rect">
            <a:avLst/>
          </a:prstGeom>
          <a:solidFill>
            <a:srgbClr val="F6F6F6"/>
          </a:solid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7" name="Slide Zoom 46">
                <a:extLst>
                  <a:ext uri="{FF2B5EF4-FFF2-40B4-BE49-F238E27FC236}">
                    <a16:creationId xmlns:a16="http://schemas.microsoft.com/office/drawing/2014/main" id="{3C055753-2B8C-A2FB-AD45-DF772F90E8D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604259"/>
                  </p:ext>
                </p:extLst>
              </p:nvPr>
            </p:nvGraphicFramePr>
            <p:xfrm>
              <a:off x="810533" y="6324118"/>
              <a:ext cx="2590800" cy="1457325"/>
            </p:xfrm>
            <a:graphic>
              <a:graphicData uri="http://schemas.microsoft.com/office/powerpoint/2016/slidezoom">
                <pslz:sldZm>
                  <pslz:sldZmObj sldId="257" cId="0">
                    <pslz:zmPr id="{7ABDE838-E986-40DA-A549-7D8D1BAD45E7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90800" cy="145732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7" name="Slide Zoom 4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C055753-2B8C-A2FB-AD45-DF772F90E8D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0533" y="6324118"/>
                <a:ext cx="2590800" cy="145732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TextBox 5"/>
          <p:cNvSpPr txBox="1"/>
          <p:nvPr/>
        </p:nvSpPr>
        <p:spPr>
          <a:xfrm>
            <a:off x="1783314" y="1681350"/>
            <a:ext cx="14721371" cy="987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6400" dirty="0">
                <a:solidFill>
                  <a:srgbClr val="F6F6F6"/>
                </a:solidFill>
                <a:latin typeface="Open Sauce Bold"/>
              </a:rPr>
              <a:t>Key Initiatives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D36535AE-DBF3-1E95-0A31-26EC49C549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9983261"/>
                  </p:ext>
                </p:extLst>
              </p:nvPr>
            </p:nvGraphicFramePr>
            <p:xfrm>
              <a:off x="4353081" y="6324117"/>
              <a:ext cx="2590800" cy="1457325"/>
            </p:xfrm>
            <a:graphic>
              <a:graphicData uri="http://schemas.microsoft.com/office/powerpoint/2016/slidezoom">
                <pslz:sldZm>
                  <pslz:sldZmObj sldId="264" cId="536791265">
                    <pslz:zmPr id="{64205F97-BD1E-6C44-A121-FF8A1356C62D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90800" cy="145732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7" name="Slide Zoom 1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D36535AE-DBF3-1E95-0A31-26EC49C549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53081" y="6324117"/>
                <a:ext cx="2590800" cy="145732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EE6CB7FF-9F7D-662D-1931-18004D8F54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6768134"/>
                  </p:ext>
                </p:extLst>
              </p:nvPr>
            </p:nvGraphicFramePr>
            <p:xfrm>
              <a:off x="7848599" y="6324116"/>
              <a:ext cx="2590800" cy="1457325"/>
            </p:xfrm>
            <a:graphic>
              <a:graphicData uri="http://schemas.microsoft.com/office/powerpoint/2016/slidezoom">
                <pslz:sldZm>
                  <pslz:sldZmObj sldId="265" cId="1634475182">
                    <pslz:zmPr id="{6BC67915-4744-2E47-A0C5-53EEB287BCD1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90800" cy="145732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9" name="Slide Zoom 18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EE6CB7FF-9F7D-662D-1931-18004D8F54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48599" y="6324116"/>
                <a:ext cx="2590800" cy="145732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1" name="Slide Zoom 20">
                <a:extLst>
                  <a:ext uri="{FF2B5EF4-FFF2-40B4-BE49-F238E27FC236}">
                    <a16:creationId xmlns:a16="http://schemas.microsoft.com/office/drawing/2014/main" id="{8B7AC652-4FCE-5E4A-8ACD-28381BAFC1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46364974"/>
                  </p:ext>
                </p:extLst>
              </p:nvPr>
            </p:nvGraphicFramePr>
            <p:xfrm>
              <a:off x="11438177" y="6312182"/>
              <a:ext cx="2590800" cy="1457325"/>
            </p:xfrm>
            <a:graphic>
              <a:graphicData uri="http://schemas.microsoft.com/office/powerpoint/2016/slidezoom">
                <pslz:sldZm>
                  <pslz:sldZmObj sldId="266" cId="3033438209">
                    <pslz:zmPr id="{25356F31-44FB-BE4A-8D61-7EEF5906B68F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90800" cy="145732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1" name="Slide Zoom 20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8B7AC652-4FCE-5E4A-8ACD-28381BAFC1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38177" y="6312182"/>
                <a:ext cx="2590800" cy="145732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C4C8B839-B0A1-001A-ADBD-04A01FCB5DC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80556369"/>
                  </p:ext>
                </p:extLst>
              </p:nvPr>
            </p:nvGraphicFramePr>
            <p:xfrm>
              <a:off x="14980726" y="6324117"/>
              <a:ext cx="2590800" cy="1457325"/>
            </p:xfrm>
            <a:graphic>
              <a:graphicData uri="http://schemas.microsoft.com/office/powerpoint/2016/slidezoom">
                <pslz:sldZm>
                  <pslz:sldZmObj sldId="267" cId="4043733890">
                    <pslz:zmPr id="{2F2E1398-66BE-D141-A44F-E87526CCCC46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90800" cy="145732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3" name="Slide Zoom 22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C4C8B839-B0A1-001A-ADBD-04A01FCB5D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980726" y="6324117"/>
                <a:ext cx="2590800" cy="145732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25D59E8C-F772-6E47-D088-99C9E92976B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36407" y="5414450"/>
            <a:ext cx="3139052" cy="2987351"/>
            <a:chOff x="536407" y="5414450"/>
            <a:chExt cx="3139052" cy="298735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88821D8-33CB-1373-30F6-74785752DEFD}"/>
                </a:ext>
              </a:extLst>
            </p:cNvPr>
            <p:cNvSpPr/>
            <p:nvPr/>
          </p:nvSpPr>
          <p:spPr>
            <a:xfrm>
              <a:off x="536407" y="5414450"/>
              <a:ext cx="3139052" cy="2987351"/>
            </a:xfrm>
            <a:prstGeom prst="rect">
              <a:avLst/>
            </a:prstGeom>
            <a:solidFill>
              <a:srgbClr val="2B5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11E2933-AFA9-A558-4462-AD8F38025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108199" y="5910391"/>
              <a:ext cx="1995467" cy="199546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E8D92AF-749C-B0EE-2F9E-5C18081DB4D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078955" y="5432748"/>
            <a:ext cx="3139052" cy="2987351"/>
            <a:chOff x="4078955" y="5420672"/>
            <a:chExt cx="3139052" cy="298735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2864EB0-26D7-8D5D-1DC6-772EE5474D8D}"/>
                </a:ext>
              </a:extLst>
            </p:cNvPr>
            <p:cNvSpPr/>
            <p:nvPr/>
          </p:nvSpPr>
          <p:spPr>
            <a:xfrm>
              <a:off x="4078955" y="5420672"/>
              <a:ext cx="3139052" cy="2987351"/>
            </a:xfrm>
            <a:prstGeom prst="rect">
              <a:avLst/>
            </a:prstGeom>
            <a:solidFill>
              <a:srgbClr val="2B5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89BD5B6-E863-3E94-4EB7-C2E300651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648200" y="5910391"/>
              <a:ext cx="1995467" cy="199546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CB2C12C-6362-CF36-2048-0D95DD1FA16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621503" y="5432749"/>
            <a:ext cx="3139052" cy="2987351"/>
            <a:chOff x="7621503" y="5432749"/>
            <a:chExt cx="3139052" cy="298735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D34F6E3-C0B2-E0B0-B20A-8F3C09B796EE}"/>
                </a:ext>
              </a:extLst>
            </p:cNvPr>
            <p:cNvSpPr/>
            <p:nvPr/>
          </p:nvSpPr>
          <p:spPr>
            <a:xfrm>
              <a:off x="7621503" y="5432749"/>
              <a:ext cx="3139052" cy="2987351"/>
            </a:xfrm>
            <a:prstGeom prst="rect">
              <a:avLst/>
            </a:prstGeom>
            <a:solidFill>
              <a:srgbClr val="2B5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B29D34F-44A3-60BD-D135-2AD2944D7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146266" y="5910391"/>
              <a:ext cx="1995467" cy="199546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54CAB5F-6539-9D9C-7255-8EA089A0ECA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1228737" y="5417685"/>
            <a:ext cx="3139052" cy="2987351"/>
            <a:chOff x="11164051" y="5420671"/>
            <a:chExt cx="3139052" cy="29873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98AD2FF-2811-31BB-A2F4-05326F3D0103}"/>
                </a:ext>
              </a:extLst>
            </p:cNvPr>
            <p:cNvSpPr/>
            <p:nvPr/>
          </p:nvSpPr>
          <p:spPr>
            <a:xfrm>
              <a:off x="11164051" y="5420671"/>
              <a:ext cx="3139052" cy="2987351"/>
            </a:xfrm>
            <a:prstGeom prst="rect">
              <a:avLst/>
            </a:prstGeom>
            <a:solidFill>
              <a:srgbClr val="2B5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44FDADD-3B86-8C02-EAF0-3FFBBAB19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735843" y="5906158"/>
              <a:ext cx="1995467" cy="1995467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05259D6-4330-9C5E-609B-748F34B0C9A6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4706600" y="5414451"/>
            <a:ext cx="3139052" cy="2987351"/>
            <a:chOff x="14706600" y="5414451"/>
            <a:chExt cx="3139052" cy="298735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7797DC7-E375-3970-4695-F9A7F98E88B5}"/>
                </a:ext>
              </a:extLst>
            </p:cNvPr>
            <p:cNvSpPr/>
            <p:nvPr/>
          </p:nvSpPr>
          <p:spPr>
            <a:xfrm>
              <a:off x="14706600" y="5414451"/>
              <a:ext cx="3139052" cy="2987351"/>
            </a:xfrm>
            <a:prstGeom prst="rect">
              <a:avLst/>
            </a:prstGeom>
            <a:solidFill>
              <a:srgbClr val="2B5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D557B6D-F98C-5AC3-E4EE-AEC109EE5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5181483" y="5918858"/>
              <a:ext cx="1998318" cy="1998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866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055691" y="-101424"/>
            <a:ext cx="4262874" cy="10489848"/>
          </a:xfrm>
          <a:prstGeom prst="rect">
            <a:avLst/>
          </a:prstGeom>
          <a:solidFill>
            <a:srgbClr val="2B53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239637" y="3310376"/>
            <a:ext cx="3632109" cy="363210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292614" y="4940428"/>
            <a:ext cx="656740" cy="656740"/>
          </a:xfrm>
          <a:custGeom>
            <a:avLst/>
            <a:gdLst/>
            <a:ahLst/>
            <a:cxnLst/>
            <a:rect l="l" t="t" r="r" b="b"/>
            <a:pathLst>
              <a:path w="656740" h="656740">
                <a:moveTo>
                  <a:pt x="0" y="0"/>
                </a:moveTo>
                <a:lnTo>
                  <a:pt x="656740" y="0"/>
                </a:lnTo>
                <a:lnTo>
                  <a:pt x="656740" y="656740"/>
                </a:lnTo>
                <a:lnTo>
                  <a:pt x="0" y="656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699" y="2649255"/>
            <a:ext cx="13026991" cy="1307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84"/>
              </a:lnSpc>
            </a:pPr>
            <a:r>
              <a:rPr lang="en-US" sz="8449" dirty="0">
                <a:solidFill>
                  <a:srgbClr val="2B53FF"/>
                </a:solidFill>
                <a:latin typeface="Open Sauce Bold"/>
              </a:rPr>
              <a:t>Digital </a:t>
            </a:r>
            <a:r>
              <a:rPr lang="en-US" sz="8449" dirty="0">
                <a:latin typeface="Open Sauce Bold"/>
              </a:rPr>
              <a:t>Transformation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63717" y="4639565"/>
            <a:ext cx="9499683" cy="4256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5"/>
              </a:lnSpc>
            </a:pPr>
            <a:r>
              <a:rPr lang="en-US" sz="3432" dirty="0">
                <a:solidFill>
                  <a:srgbClr val="303030"/>
                </a:solidFill>
                <a:latin typeface="Open Sauce"/>
              </a:rPr>
              <a:t>Modernize and digitize business processes to enhance efficiency, agility, and customer experience.</a:t>
            </a:r>
          </a:p>
          <a:p>
            <a:pPr>
              <a:lnSpc>
                <a:spcPts val="4805"/>
              </a:lnSpc>
            </a:pPr>
            <a:endParaRPr lang="en-US" sz="3432" dirty="0">
              <a:solidFill>
                <a:srgbClr val="303030"/>
              </a:solidFill>
              <a:latin typeface="Open Sauce"/>
            </a:endParaRPr>
          </a:p>
          <a:p>
            <a:pPr>
              <a:lnSpc>
                <a:spcPts val="4805"/>
              </a:lnSpc>
            </a:pPr>
            <a:r>
              <a:rPr lang="en-US" sz="3432" dirty="0">
                <a:solidFill>
                  <a:srgbClr val="303030"/>
                </a:solidFill>
                <a:latin typeface="Open Sauce"/>
              </a:rPr>
              <a:t>Implementing cloud technologies, adopting digital collaboration tools, and automating manual processes.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1E1A8D-EBE4-1FDF-278C-E672C5AE2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7956" y="4145766"/>
            <a:ext cx="1995467" cy="19954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055691" y="-101424"/>
            <a:ext cx="4262874" cy="10489848"/>
          </a:xfrm>
          <a:prstGeom prst="rect">
            <a:avLst/>
          </a:prstGeom>
          <a:solidFill>
            <a:srgbClr val="2B53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239637" y="3310376"/>
            <a:ext cx="3632109" cy="363210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292614" y="4940428"/>
            <a:ext cx="656740" cy="656740"/>
          </a:xfrm>
          <a:custGeom>
            <a:avLst/>
            <a:gdLst/>
            <a:ahLst/>
            <a:cxnLst/>
            <a:rect l="l" t="t" r="r" b="b"/>
            <a:pathLst>
              <a:path w="656740" h="656740">
                <a:moveTo>
                  <a:pt x="0" y="0"/>
                </a:moveTo>
                <a:lnTo>
                  <a:pt x="656740" y="0"/>
                </a:lnTo>
                <a:lnTo>
                  <a:pt x="656740" y="656740"/>
                </a:lnTo>
                <a:lnTo>
                  <a:pt x="0" y="656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699" y="2649255"/>
            <a:ext cx="13026991" cy="1307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84"/>
              </a:lnSpc>
            </a:pPr>
            <a:r>
              <a:rPr lang="en-US" sz="8449" dirty="0">
                <a:solidFill>
                  <a:srgbClr val="2B53FF"/>
                </a:solidFill>
                <a:latin typeface="Open Sauce Bold"/>
              </a:rPr>
              <a:t>Customer </a:t>
            </a:r>
            <a:r>
              <a:rPr lang="en-US" sz="8449" dirty="0">
                <a:latin typeface="Open Sauce Bold"/>
              </a:rPr>
              <a:t>Experience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63717" y="4639565"/>
            <a:ext cx="9499683" cy="4256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5"/>
              </a:lnSpc>
            </a:pPr>
            <a:r>
              <a:rPr lang="en-US" sz="3432" dirty="0">
                <a:solidFill>
                  <a:srgbClr val="303030"/>
                </a:solidFill>
                <a:latin typeface="Open Sauce"/>
              </a:rPr>
              <a:t>Improve the overall satisfaction and loyalty of customers by enhancing their experience with products, services, or support.</a:t>
            </a:r>
          </a:p>
          <a:p>
            <a:pPr>
              <a:lnSpc>
                <a:spcPts val="4805"/>
              </a:lnSpc>
            </a:pPr>
            <a:endParaRPr lang="en-US" sz="3432" dirty="0">
              <a:solidFill>
                <a:srgbClr val="303030"/>
              </a:solidFill>
              <a:latin typeface="Open Sauce"/>
            </a:endParaRPr>
          </a:p>
          <a:p>
            <a:pPr>
              <a:lnSpc>
                <a:spcPts val="4805"/>
              </a:lnSpc>
            </a:pPr>
            <a:r>
              <a:rPr lang="en-US" sz="3432" dirty="0">
                <a:solidFill>
                  <a:srgbClr val="303030"/>
                </a:solidFill>
                <a:latin typeface="Open Sauce"/>
              </a:rPr>
              <a:t>Implementing a CRM system, launching targeted marketing campaigns, and improving user interfaces.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866B0-3B4D-D7B8-285A-7ACD5F7A4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7956" y="4145766"/>
            <a:ext cx="1995467" cy="19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9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055691" y="-101424"/>
            <a:ext cx="4262874" cy="10489848"/>
          </a:xfrm>
          <a:prstGeom prst="rect">
            <a:avLst/>
          </a:prstGeom>
          <a:solidFill>
            <a:srgbClr val="2B53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239637" y="3310376"/>
            <a:ext cx="3632109" cy="363210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292614" y="4940428"/>
            <a:ext cx="656740" cy="656740"/>
          </a:xfrm>
          <a:custGeom>
            <a:avLst/>
            <a:gdLst/>
            <a:ahLst/>
            <a:cxnLst/>
            <a:rect l="l" t="t" r="r" b="b"/>
            <a:pathLst>
              <a:path w="656740" h="656740">
                <a:moveTo>
                  <a:pt x="0" y="0"/>
                </a:moveTo>
                <a:lnTo>
                  <a:pt x="656740" y="0"/>
                </a:lnTo>
                <a:lnTo>
                  <a:pt x="656740" y="656740"/>
                </a:lnTo>
                <a:lnTo>
                  <a:pt x="0" y="656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699" y="2649255"/>
            <a:ext cx="13026991" cy="1307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84"/>
              </a:lnSpc>
            </a:pPr>
            <a:r>
              <a:rPr lang="en-US" sz="8449" dirty="0">
                <a:solidFill>
                  <a:srgbClr val="2B53FF"/>
                </a:solidFill>
                <a:latin typeface="Open Sauce Bold"/>
              </a:rPr>
              <a:t>Product </a:t>
            </a:r>
            <a:r>
              <a:rPr lang="en-US" sz="8449" dirty="0">
                <a:latin typeface="Open Sauce Bold"/>
              </a:rPr>
              <a:t>Innovation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63717" y="4639565"/>
            <a:ext cx="9499683" cy="4256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5"/>
              </a:lnSpc>
            </a:pPr>
            <a:r>
              <a:rPr lang="en-US" sz="3432" dirty="0">
                <a:solidFill>
                  <a:srgbClr val="303030"/>
                </a:solidFill>
                <a:latin typeface="Open Sauce"/>
              </a:rPr>
              <a:t>Introduce new products or enhance existing ones to stay competitive and meet evolving customer needs.</a:t>
            </a:r>
          </a:p>
          <a:p>
            <a:pPr>
              <a:lnSpc>
                <a:spcPts val="4805"/>
              </a:lnSpc>
            </a:pPr>
            <a:endParaRPr lang="en-US" sz="3432" dirty="0">
              <a:solidFill>
                <a:srgbClr val="303030"/>
              </a:solidFill>
              <a:latin typeface="Open Sauce"/>
            </a:endParaRPr>
          </a:p>
          <a:p>
            <a:pPr>
              <a:lnSpc>
                <a:spcPts val="4805"/>
              </a:lnSpc>
            </a:pPr>
            <a:r>
              <a:rPr lang="en-US" sz="3432" dirty="0">
                <a:solidFill>
                  <a:srgbClr val="303030"/>
                </a:solidFill>
                <a:latin typeface="Open Sauce"/>
              </a:rPr>
              <a:t>Conducting market research, investing in research and development, and launching new product features or versions.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2A98E8-91B0-0C85-899C-5018CCE0D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7957" y="4128696"/>
            <a:ext cx="1995467" cy="19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7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055691" y="-101424"/>
            <a:ext cx="4262874" cy="10489848"/>
          </a:xfrm>
          <a:prstGeom prst="rect">
            <a:avLst/>
          </a:prstGeom>
          <a:solidFill>
            <a:srgbClr val="2B53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239637" y="3310376"/>
            <a:ext cx="3632109" cy="363210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292614" y="4940428"/>
            <a:ext cx="656740" cy="656740"/>
          </a:xfrm>
          <a:custGeom>
            <a:avLst/>
            <a:gdLst/>
            <a:ahLst/>
            <a:cxnLst/>
            <a:rect l="l" t="t" r="r" b="b"/>
            <a:pathLst>
              <a:path w="656740" h="656740">
                <a:moveTo>
                  <a:pt x="0" y="0"/>
                </a:moveTo>
                <a:lnTo>
                  <a:pt x="656740" y="0"/>
                </a:lnTo>
                <a:lnTo>
                  <a:pt x="656740" y="656740"/>
                </a:lnTo>
                <a:lnTo>
                  <a:pt x="0" y="656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699" y="2649255"/>
            <a:ext cx="13026991" cy="1307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84"/>
              </a:lnSpc>
            </a:pPr>
            <a:r>
              <a:rPr lang="en-US" sz="8449" dirty="0">
                <a:solidFill>
                  <a:srgbClr val="2B53FF"/>
                </a:solidFill>
                <a:latin typeface="Open Sauce Bold"/>
              </a:rPr>
              <a:t>Operational </a:t>
            </a:r>
            <a:r>
              <a:rPr lang="en-US" sz="8449" dirty="0">
                <a:latin typeface="Open Sauce Bold"/>
              </a:rPr>
              <a:t>Efficiency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63717" y="4639565"/>
            <a:ext cx="9499683" cy="4256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5"/>
              </a:lnSpc>
            </a:pPr>
            <a:r>
              <a:rPr lang="en-US" sz="3432" dirty="0">
                <a:solidFill>
                  <a:srgbClr val="303030"/>
                </a:solidFill>
                <a:latin typeface="Open Sauce"/>
              </a:rPr>
              <a:t>Streamline internal processes and reduce operational costs to improve overall business efficiency and profitability.</a:t>
            </a:r>
          </a:p>
          <a:p>
            <a:pPr>
              <a:lnSpc>
                <a:spcPts val="4805"/>
              </a:lnSpc>
            </a:pPr>
            <a:endParaRPr lang="en-US" sz="3432" dirty="0">
              <a:solidFill>
                <a:srgbClr val="303030"/>
              </a:solidFill>
              <a:latin typeface="Open Sauce"/>
            </a:endParaRPr>
          </a:p>
          <a:p>
            <a:pPr>
              <a:lnSpc>
                <a:spcPts val="4805"/>
              </a:lnSpc>
            </a:pPr>
            <a:r>
              <a:rPr lang="en-US" sz="3432" dirty="0">
                <a:solidFill>
                  <a:srgbClr val="303030"/>
                </a:solidFill>
                <a:latin typeface="Open Sauce"/>
              </a:rPr>
              <a:t>Implementing lean methodologies, optimizing supply chain processes, and adopting cost-effective technologies.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578D82-8BF7-45F9-7761-4C32FF82E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7956" y="4128696"/>
            <a:ext cx="1995467" cy="19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3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055691" y="-101424"/>
            <a:ext cx="4262874" cy="10489848"/>
          </a:xfrm>
          <a:prstGeom prst="rect">
            <a:avLst/>
          </a:prstGeom>
          <a:solidFill>
            <a:srgbClr val="2B53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239637" y="3310376"/>
            <a:ext cx="3632109" cy="363210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292614" y="4940428"/>
            <a:ext cx="656740" cy="656740"/>
          </a:xfrm>
          <a:custGeom>
            <a:avLst/>
            <a:gdLst/>
            <a:ahLst/>
            <a:cxnLst/>
            <a:rect l="l" t="t" r="r" b="b"/>
            <a:pathLst>
              <a:path w="656740" h="656740">
                <a:moveTo>
                  <a:pt x="0" y="0"/>
                </a:moveTo>
                <a:lnTo>
                  <a:pt x="656740" y="0"/>
                </a:lnTo>
                <a:lnTo>
                  <a:pt x="656740" y="656740"/>
                </a:lnTo>
                <a:lnTo>
                  <a:pt x="0" y="656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699" y="2649255"/>
            <a:ext cx="13026991" cy="1307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84"/>
              </a:lnSpc>
            </a:pPr>
            <a:r>
              <a:rPr lang="en-US" sz="8449" dirty="0">
                <a:solidFill>
                  <a:srgbClr val="2B53FF"/>
                </a:solidFill>
                <a:latin typeface="Open Sauce Bold"/>
              </a:rPr>
              <a:t>Employee </a:t>
            </a:r>
            <a:r>
              <a:rPr lang="en-US" sz="8449" dirty="0">
                <a:latin typeface="Open Sauce Bold"/>
              </a:rPr>
              <a:t>Training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63717" y="4639565"/>
            <a:ext cx="9956883" cy="4871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5"/>
              </a:lnSpc>
            </a:pPr>
            <a:r>
              <a:rPr lang="en-US" sz="3432" dirty="0">
                <a:solidFill>
                  <a:srgbClr val="303030"/>
                </a:solidFill>
                <a:latin typeface="Open Sauce"/>
              </a:rPr>
              <a:t>Invest in the skills and knowledge of the workforce to enhance productivity, job satisfaction, and overall organizational performance.</a:t>
            </a:r>
          </a:p>
          <a:p>
            <a:pPr>
              <a:lnSpc>
                <a:spcPts val="4805"/>
              </a:lnSpc>
            </a:pPr>
            <a:endParaRPr lang="en-US" sz="3432" dirty="0">
              <a:solidFill>
                <a:srgbClr val="303030"/>
              </a:solidFill>
              <a:latin typeface="Open Sauce"/>
            </a:endParaRPr>
          </a:p>
          <a:p>
            <a:pPr>
              <a:lnSpc>
                <a:spcPts val="4805"/>
              </a:lnSpc>
            </a:pPr>
            <a:r>
              <a:rPr lang="en-US" sz="3432" dirty="0">
                <a:solidFill>
                  <a:srgbClr val="303030"/>
                </a:solidFill>
                <a:latin typeface="Open Sauce"/>
              </a:rPr>
              <a:t>Offering training programs, creating a learning and development culture, and providing opportunities for skill advancement.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D758E-B2A1-70C5-C439-E8B3932FF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200" y="4152900"/>
            <a:ext cx="1998318" cy="199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09F9B6D9-5931-364E-BC85-C12B4610B9BF}"/>
              </a:ext>
            </a:extLst>
          </p:cNvPr>
          <p:cNvSpPr txBox="1"/>
          <p:nvPr/>
        </p:nvSpPr>
        <p:spPr>
          <a:xfrm>
            <a:off x="3158376" y="3635034"/>
            <a:ext cx="11971245" cy="1139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7156" tIns="107156" rIns="107156" bIns="107156" anchor="ctr">
            <a:spAutoFit/>
          </a:bodyPr>
          <a:lstStyle>
            <a:lvl1pPr>
              <a:defRPr sz="11500"/>
            </a:lvl1pPr>
          </a:lstStyle>
          <a:p>
            <a:pPr algn="ctr"/>
            <a:r>
              <a:rPr lang="en-US" sz="6000" dirty="0">
                <a:latin typeface="Helvetica" pitchFamily="2" charset="0"/>
              </a:rPr>
              <a:t>Template created by </a:t>
            </a:r>
            <a:r>
              <a:rPr lang="en-US" sz="6000" dirty="0" err="1">
                <a:solidFill>
                  <a:srgbClr val="6378FF"/>
                </a:solidFill>
                <a:latin typeface="Helvetica" pitchFamily="2" charset="0"/>
              </a:rPr>
              <a:t>ClassPoint</a:t>
            </a:r>
            <a:endParaRPr sz="9900" dirty="0">
              <a:solidFill>
                <a:srgbClr val="6378FF"/>
              </a:solidFill>
              <a:latin typeface="Helvetica" pitchFamily="2" charset="0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3FCFFAEE-8576-0740-8379-35E56016CBC0}"/>
              </a:ext>
            </a:extLst>
          </p:cNvPr>
          <p:cNvSpPr txBox="1"/>
          <p:nvPr/>
        </p:nvSpPr>
        <p:spPr>
          <a:xfrm>
            <a:off x="1477495" y="5512233"/>
            <a:ext cx="15333011" cy="862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7156" tIns="107156" rIns="107156" bIns="107156" anchor="ctr">
            <a:spAutoFit/>
          </a:bodyPr>
          <a:lstStyle>
            <a:lvl1pPr>
              <a:defRPr sz="11500"/>
            </a:lvl1pPr>
          </a:lstStyle>
          <a:p>
            <a:pPr algn="ctr"/>
            <a:r>
              <a:rPr lang="en-US" sz="4200" dirty="0">
                <a:latin typeface="Helvetica" pitchFamily="2" charset="0"/>
              </a:rPr>
              <a:t>Check us out and download for free at </a:t>
            </a:r>
            <a:r>
              <a:rPr lang="en-US" sz="4200" dirty="0">
                <a:latin typeface="Helvetica" pitchFamily="2" charset="0"/>
                <a:hlinkClick r:id="rId2"/>
              </a:rPr>
              <a:t>www.classpoint.io</a:t>
            </a:r>
            <a:endParaRPr sz="7200" dirty="0">
              <a:latin typeface="Helvetica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48A1AD-AD37-7B45-B96D-16351D4E04AD}"/>
              </a:ext>
            </a:extLst>
          </p:cNvPr>
          <p:cNvCxnSpPr/>
          <p:nvPr/>
        </p:nvCxnSpPr>
        <p:spPr>
          <a:xfrm>
            <a:off x="2568386" y="5143500"/>
            <a:ext cx="13151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3329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3b03eb53-57ed-410d-9de2-11a4d520a565&quot;,&quot;location&quot;:{&quot;IsEmpty&quot;:false,&quot;X&quot;:42.23677,&quot;Y&quot;:426.334656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4307956e-925b-4716-89fd-20514d603e5a&quot;,&quot;location&quot;:{&quot;IsEmpty&quot;:false,&quot;X&quot;:321.177551,&quot;Y&quot;:427.775421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9b6621e1-379f-4c41-bcd4-06a8d2e3c9c9&quot;,&quot;location&quot;:{&quot;IsEmpty&quot;:false,&quot;X&quot;:600.118347,&quot;Y&quot;:427.7755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80d61a84-4869-4890-9ee6-7e910c4298d0&quot;,&quot;location&quot;:{&quot;IsEmpty&quot;:false,&quot;X&quot;:884.1525,&quot;Y&quot;:426.589355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9074633f-326d-4ea3-850f-10e530f9f44b&quot;,&quot;location&quot;:{&quot;IsEmpty&quot;:false,&quot;X&quot;:1158.0,&quot;Y&quot;:426.334717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195</Words>
  <Application>Microsoft Office PowerPoint</Application>
  <PresentationFormat>Custom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Open Sauce</vt:lpstr>
      <vt:lpstr>Open Sauce Bold</vt:lpstr>
      <vt:lpstr>Helvetica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Chemical Reactions</dc:title>
  <cp:lastModifiedBy>ausbert</cp:lastModifiedBy>
  <cp:revision>8</cp:revision>
  <dcterms:created xsi:type="dcterms:W3CDTF">2006-08-16T00:00:00Z</dcterms:created>
  <dcterms:modified xsi:type="dcterms:W3CDTF">2024-03-01T11:06:47Z</dcterms:modified>
  <dc:identifier>DAFqc_a6wgs</dc:identifier>
</cp:coreProperties>
</file>