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9" r:id="rId1"/>
  </p:sldMasterIdLst>
  <p:notesMasterIdLst>
    <p:notesMasterId r:id="rId19"/>
  </p:notesMasterIdLst>
  <p:sldIdLst>
    <p:sldId id="329" r:id="rId2"/>
    <p:sldId id="257" r:id="rId3"/>
    <p:sldId id="258" r:id="rId4"/>
    <p:sldId id="259" r:id="rId5"/>
    <p:sldId id="330" r:id="rId6"/>
    <p:sldId id="261" r:id="rId7"/>
    <p:sldId id="262" r:id="rId8"/>
    <p:sldId id="263" r:id="rId9"/>
    <p:sldId id="264" r:id="rId10"/>
    <p:sldId id="265" r:id="rId11"/>
    <p:sldId id="266" r:id="rId12"/>
    <p:sldId id="331" r:id="rId13"/>
    <p:sldId id="268" r:id="rId14"/>
    <p:sldId id="332" r:id="rId15"/>
    <p:sldId id="270" r:id="rId16"/>
    <p:sldId id="271" r:id="rId17"/>
    <p:sldId id="274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 Italics" panose="020B0606030504020204" pitchFamily="34" charset="0"/>
      <p:regular r:id="rId28"/>
      <p:bold r:id="rId29"/>
      <p:italic r:id="rId30"/>
      <p:boldItalic r:id="rId31"/>
    </p:embeddedFont>
    <p:embeddedFont>
      <p:font typeface="Open Sans Extra Bold" panose="020B0606030504020204" pitchFamily="34" charset="0"/>
      <p:regular r:id="rId32"/>
      <p:bold r:id="rId33"/>
      <p:italic r:id="rId34"/>
      <p:boldItalic r:id="rId35"/>
    </p:embeddedFont>
    <p:embeddedFont>
      <p:font typeface="Open Sans Light Bold Italics" panose="020B0606030504020204" pitchFamily="34" charset="0"/>
      <p:regular r:id="rId36"/>
      <p:bold r:id="rId37"/>
      <p:italic r:id="rId38"/>
      <p:boldItalic r:id="rId39"/>
    </p:embeddedFont>
    <p:embeddedFont>
      <p:font typeface="Poppins" pitchFamily="2" charset="77"/>
      <p:regular r:id="rId40"/>
      <p:bold r:id="rId41"/>
      <p:italic r:id="rId42"/>
      <p:boldItalic r:id="rId43"/>
    </p:embeddedFont>
    <p:embeddedFont>
      <p:font typeface="Poppins Medium" pitchFamily="2" charset="77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061DF6-1AB5-44A3-AF60-02413C0A1723}">
  <a:tblStyle styleId="{2F061DF6-1AB5-44A3-AF60-02413C0A17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1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%202\Images\mc_blu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5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io" TargetMode="External"/><Relationship Id="rId12" Type="http://schemas.openxmlformats.org/officeDocument/2006/relationships/image" Target="../media/image24.tif"/><Relationship Id="rId17" Type="http://schemas.openxmlformats.org/officeDocument/2006/relationships/image" Target="../media/image29.tif"/><Relationship Id="rId2" Type="http://schemas.openxmlformats.org/officeDocument/2006/relationships/image" Target="../media/image22.png"/><Relationship Id="rId16" Type="http://schemas.openxmlformats.org/officeDocument/2006/relationships/image" Target="../media/image28.tif"/><Relationship Id="rId20" Type="http://schemas.openxmlformats.org/officeDocument/2006/relationships/hyperlink" Target="https://signup.classpoint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3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27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30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190201" y="3729066"/>
            <a:ext cx="2523858" cy="525957"/>
            <a:chOff x="0" y="0"/>
            <a:chExt cx="5308074" cy="11061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09344" cy="1106170"/>
            </a:xfrm>
            <a:custGeom>
              <a:avLst/>
              <a:gdLst/>
              <a:ahLst/>
              <a:cxnLst/>
              <a:rect l="l" t="t" r="r" b="b"/>
              <a:pathLst>
                <a:path w="5309344" h="1106170">
                  <a:moveTo>
                    <a:pt x="4755624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4755624" y="0"/>
                  </a:lnTo>
                  <a:cubicBezTo>
                    <a:pt x="5061694" y="0"/>
                    <a:pt x="5309344" y="247650"/>
                    <a:pt x="5309344" y="553720"/>
                  </a:cubicBezTo>
                  <a:cubicBezTo>
                    <a:pt x="5308074" y="858520"/>
                    <a:pt x="5060424" y="1106170"/>
                    <a:pt x="4755624" y="1106170"/>
                  </a:cubicBezTo>
                  <a:close/>
                </a:path>
              </a:pathLst>
            </a:custGeom>
            <a:solidFill>
              <a:srgbClr val="6378FF"/>
            </a:solidFill>
          </p:spPr>
        </p:sp>
      </p:grpSp>
      <p:sp>
        <p:nvSpPr>
          <p:cNvPr id="14" name="Freeform 14"/>
          <p:cNvSpPr/>
          <p:nvPr/>
        </p:nvSpPr>
        <p:spPr>
          <a:xfrm rot="-470401">
            <a:off x="6818321" y="1289520"/>
            <a:ext cx="1473170" cy="926038"/>
          </a:xfrm>
          <a:custGeom>
            <a:avLst/>
            <a:gdLst/>
            <a:ahLst/>
            <a:cxnLst/>
            <a:rect l="l" t="t" r="r" b="b"/>
            <a:pathLst>
              <a:path w="2946339" h="1852075">
                <a:moveTo>
                  <a:pt x="0" y="0"/>
                </a:moveTo>
                <a:lnTo>
                  <a:pt x="2946340" y="0"/>
                </a:lnTo>
                <a:lnTo>
                  <a:pt x="2946340" y="1852075"/>
                </a:lnTo>
                <a:lnTo>
                  <a:pt x="0" y="1852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7686" t="-100343" b="-4096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8959" y="1193372"/>
            <a:ext cx="1305072" cy="255740"/>
          </a:xfrm>
          <a:custGeom>
            <a:avLst/>
            <a:gdLst/>
            <a:ahLst/>
            <a:cxnLst/>
            <a:rect l="l" t="t" r="r" b="b"/>
            <a:pathLst>
              <a:path w="2610144" h="511479">
                <a:moveTo>
                  <a:pt x="0" y="0"/>
                </a:moveTo>
                <a:lnTo>
                  <a:pt x="2610144" y="0"/>
                </a:lnTo>
                <a:lnTo>
                  <a:pt x="2610144" y="511480"/>
                </a:lnTo>
                <a:lnTo>
                  <a:pt x="0" y="51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18577" y="1422661"/>
            <a:ext cx="3497988" cy="6412979"/>
          </a:xfrm>
          <a:custGeom>
            <a:avLst/>
            <a:gdLst/>
            <a:ahLst/>
            <a:cxnLst/>
            <a:rect l="l" t="t" r="r" b="b"/>
            <a:pathLst>
              <a:path w="6995976" h="12825957">
                <a:moveTo>
                  <a:pt x="0" y="0"/>
                </a:moveTo>
                <a:lnTo>
                  <a:pt x="6995977" y="0"/>
                </a:lnTo>
                <a:lnTo>
                  <a:pt x="6995977" y="12825956"/>
                </a:lnTo>
                <a:lnTo>
                  <a:pt x="0" y="128259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90201" y="1651261"/>
            <a:ext cx="3620706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050"/>
              </a:lnSpc>
              <a:buClrTx/>
            </a:pPr>
            <a:r>
              <a:rPr lang="en-US" sz="5050" kern="1200" dirty="0">
                <a:solidFill>
                  <a:srgbClr val="6378FF"/>
                </a:solidFill>
                <a:latin typeface="Open Sans Extra Bold"/>
                <a:ea typeface="+mn-ea"/>
                <a:cs typeface="+mn-cs"/>
              </a:rPr>
              <a:t>Mandela Effect</a:t>
            </a:r>
          </a:p>
          <a:p>
            <a:pPr defTabSz="457200">
              <a:lnSpc>
                <a:spcPts val="5050"/>
              </a:lnSpc>
              <a:buClrTx/>
            </a:pPr>
            <a:r>
              <a:rPr lang="en-US" sz="5050" kern="1200" dirty="0">
                <a:solidFill>
                  <a:srgbClr val="6378FF"/>
                </a:solidFill>
                <a:latin typeface="Open Sans Extra Bold"/>
                <a:ea typeface="+mn-ea"/>
                <a:cs typeface="+mn-cs"/>
              </a:rPr>
              <a:t>Quiz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4004" y="3844724"/>
            <a:ext cx="2300056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240"/>
              </a:lnSpc>
              <a:buClrTx/>
            </a:pPr>
            <a:r>
              <a:rPr lang="en-US" sz="1600" kern="1200">
                <a:solidFill>
                  <a:srgbClr val="FFFFFF"/>
                </a:solidFill>
                <a:latin typeface="Open Sans Bold Italics"/>
                <a:ea typeface="+mn-ea"/>
                <a:cs typeface="+mn-cs"/>
              </a:rPr>
              <a:t>What do you believe?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7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583735" y="1329025"/>
            <a:ext cx="2956285" cy="2485450"/>
          </a:xfrm>
          <a:custGeom>
            <a:avLst/>
            <a:gdLst/>
            <a:ahLst/>
            <a:cxnLst/>
            <a:rect l="l" t="t" r="r" b="b"/>
            <a:pathLst>
              <a:path w="5912570" h="4970899">
                <a:moveTo>
                  <a:pt x="0" y="0"/>
                </a:moveTo>
                <a:lnTo>
                  <a:pt x="5912570" y="0"/>
                </a:lnTo>
                <a:lnTo>
                  <a:pt x="5912570" y="4970900"/>
                </a:lnTo>
                <a:lnTo>
                  <a:pt x="0" y="497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000" t="-9471" b="-947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55662" y="1329025"/>
            <a:ext cx="2971628" cy="2485450"/>
          </a:xfrm>
          <a:custGeom>
            <a:avLst/>
            <a:gdLst/>
            <a:ahLst/>
            <a:cxnLst/>
            <a:rect l="l" t="t" r="r" b="b"/>
            <a:pathLst>
              <a:path w="5943255" h="4970899">
                <a:moveTo>
                  <a:pt x="0" y="0"/>
                </a:moveTo>
                <a:lnTo>
                  <a:pt x="5943255" y="0"/>
                </a:lnTo>
                <a:lnTo>
                  <a:pt x="5943255" y="4970900"/>
                </a:lnTo>
                <a:lnTo>
                  <a:pt x="0" y="497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4" t="-9471" r="-97062" b="-9471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7" name="AutoShape 7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Answer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33253" y="4000278"/>
            <a:ext cx="7077495" cy="20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Nope. It's Skechers without the "T". We got tricked, too! </a:t>
            </a:r>
          </a:p>
        </p:txBody>
      </p:sp>
      <p:sp>
        <p:nvSpPr>
          <p:cNvPr id="16" name="Freeform 16"/>
          <p:cNvSpPr/>
          <p:nvPr/>
        </p:nvSpPr>
        <p:spPr>
          <a:xfrm rot="-495952">
            <a:off x="1096814" y="934854"/>
            <a:ext cx="3891417" cy="3015849"/>
          </a:xfrm>
          <a:custGeom>
            <a:avLst/>
            <a:gdLst/>
            <a:ahLst/>
            <a:cxnLst/>
            <a:rect l="l" t="t" r="r" b="b"/>
            <a:pathLst>
              <a:path w="7782834" h="6031697">
                <a:moveTo>
                  <a:pt x="0" y="0"/>
                </a:moveTo>
                <a:lnTo>
                  <a:pt x="7782835" y="0"/>
                </a:lnTo>
                <a:lnTo>
                  <a:pt x="7782835" y="6031696"/>
                </a:lnTo>
                <a:lnTo>
                  <a:pt x="0" y="6031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Question #3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71" b="-947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39889" y="3861288"/>
            <a:ext cx="243977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28254" y="3861288"/>
            <a:ext cx="226444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B</a:t>
            </a:r>
          </a:p>
        </p:txBody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B6FD2A65-0365-0B02-690C-A3BD4E5BC1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512483" y="4065262"/>
            <a:ext cx="2119034" cy="5540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Answer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71" b="-9471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33253" y="4000278"/>
            <a:ext cx="7077495" cy="20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Yup! You are a true chocolate junkie. There's no hyphen is KitKat! </a:t>
            </a:r>
          </a:p>
        </p:txBody>
      </p:sp>
      <p:sp>
        <p:nvSpPr>
          <p:cNvPr id="15" name="Freeform 15"/>
          <p:cNvSpPr/>
          <p:nvPr/>
        </p:nvSpPr>
        <p:spPr>
          <a:xfrm rot="-495952">
            <a:off x="4138826" y="1025248"/>
            <a:ext cx="3891417" cy="3015849"/>
          </a:xfrm>
          <a:custGeom>
            <a:avLst/>
            <a:gdLst/>
            <a:ahLst/>
            <a:cxnLst/>
            <a:rect l="l" t="t" r="r" b="b"/>
            <a:pathLst>
              <a:path w="7782834" h="6031697">
                <a:moveTo>
                  <a:pt x="0" y="0"/>
                </a:moveTo>
                <a:lnTo>
                  <a:pt x="7782835" y="0"/>
                </a:lnTo>
                <a:lnTo>
                  <a:pt x="7782835" y="6031697"/>
                </a:lnTo>
                <a:lnTo>
                  <a:pt x="0" y="6031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6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Question #4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939889" y="3861288"/>
            <a:ext cx="243977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28254" y="3861288"/>
            <a:ext cx="226444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10271" y="2370319"/>
            <a:ext cx="270321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97"/>
              </a:lnSpc>
              <a:buClrTx/>
            </a:pPr>
            <a:r>
              <a:rPr lang="en-US" sz="2678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"Magic, Mirror </a:t>
            </a:r>
          </a:p>
          <a:p>
            <a:pPr algn="ctr" defTabSz="457200">
              <a:lnSpc>
                <a:spcPts val="2597"/>
              </a:lnSpc>
              <a:buClrTx/>
            </a:pPr>
            <a:r>
              <a:rPr lang="en-US" sz="2678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on the wall...."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90378" y="2366432"/>
            <a:ext cx="267575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00"/>
              </a:lnSpc>
              <a:buClrTx/>
            </a:pPr>
            <a:r>
              <a:rPr lang="en-US" sz="2680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"Mirror, Mirror </a:t>
            </a:r>
          </a:p>
          <a:p>
            <a:pPr algn="ctr" defTabSz="457200">
              <a:lnSpc>
                <a:spcPts val="2600"/>
              </a:lnSpc>
              <a:buClrTx/>
            </a:pPr>
            <a:r>
              <a:rPr lang="en-US" sz="2680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on the wall...."</a:t>
            </a:r>
          </a:p>
        </p:txBody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03FCA464-F6D7-4F2B-182D-1920085030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3512483" y="4065262"/>
            <a:ext cx="2119034" cy="5540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6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Answer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271" y="2370319"/>
            <a:ext cx="270321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597"/>
              </a:lnSpc>
              <a:buClrTx/>
            </a:pPr>
            <a:r>
              <a:rPr lang="en-US" sz="2678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"Magic, Mirror </a:t>
            </a:r>
          </a:p>
          <a:p>
            <a:pPr algn="ctr" defTabSz="457200">
              <a:lnSpc>
                <a:spcPts val="2597"/>
              </a:lnSpc>
              <a:buClrTx/>
            </a:pPr>
            <a:r>
              <a:rPr lang="en-US" sz="2678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on the wall...."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90378" y="2366432"/>
            <a:ext cx="267575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00"/>
              </a:lnSpc>
              <a:buClrTx/>
            </a:pPr>
            <a:r>
              <a:rPr lang="en-US" sz="2680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"Mirror, Mirror </a:t>
            </a:r>
          </a:p>
          <a:p>
            <a:pPr algn="ctr" defTabSz="457200">
              <a:lnSpc>
                <a:spcPts val="2600"/>
              </a:lnSpc>
              <a:buClrTx/>
            </a:pPr>
            <a:r>
              <a:rPr lang="en-US" sz="2680" kern="1200">
                <a:solidFill>
                  <a:srgbClr val="171717"/>
                </a:solidFill>
                <a:latin typeface="Open Sans Light Bold Italics"/>
                <a:ea typeface="+mn-ea"/>
                <a:cs typeface="+mn-cs"/>
              </a:rPr>
              <a:t>on the wall...."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253" y="4000278"/>
            <a:ext cx="7077495" cy="4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While we think it has always been "Mirror, Mirror...", the Wicked Queen in Snow White actually says "Magic, Mirror..." Childhood ruined!</a:t>
            </a:r>
          </a:p>
        </p:txBody>
      </p:sp>
      <p:sp>
        <p:nvSpPr>
          <p:cNvPr id="16" name="Freeform 16"/>
          <p:cNvSpPr/>
          <p:nvPr/>
        </p:nvSpPr>
        <p:spPr>
          <a:xfrm rot="-495952">
            <a:off x="1373613" y="1310752"/>
            <a:ext cx="3157057" cy="2446720"/>
          </a:xfrm>
          <a:custGeom>
            <a:avLst/>
            <a:gdLst/>
            <a:ahLst/>
            <a:cxnLst/>
            <a:rect l="l" t="t" r="r" b="b"/>
            <a:pathLst>
              <a:path w="6314114" h="4893439">
                <a:moveTo>
                  <a:pt x="0" y="0"/>
                </a:moveTo>
                <a:lnTo>
                  <a:pt x="6314114" y="0"/>
                </a:lnTo>
                <a:lnTo>
                  <a:pt x="6314114" y="4893439"/>
                </a:lnTo>
                <a:lnTo>
                  <a:pt x="0" y="4893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Question #5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71" b="-947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39889" y="3861288"/>
            <a:ext cx="243977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28254" y="3861288"/>
            <a:ext cx="226444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B</a:t>
            </a:r>
          </a:p>
        </p:txBody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932ED37A-D6A4-D998-D7FF-D95976C589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512483" y="4065262"/>
            <a:ext cx="2119034" cy="5540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Answer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71" b="-9471"/>
            </a:stretch>
          </a:blipFill>
        </p:spPr>
      </p:sp>
      <p:sp>
        <p:nvSpPr>
          <p:cNvPr id="14" name="Freeform 14"/>
          <p:cNvSpPr/>
          <p:nvPr/>
        </p:nvSpPr>
        <p:spPr>
          <a:xfrm rot="-495952">
            <a:off x="4302755" y="1224241"/>
            <a:ext cx="3477443" cy="2695018"/>
          </a:xfrm>
          <a:custGeom>
            <a:avLst/>
            <a:gdLst/>
            <a:ahLst/>
            <a:cxnLst/>
            <a:rect l="l" t="t" r="r" b="b"/>
            <a:pathLst>
              <a:path w="6954885" h="5390036">
                <a:moveTo>
                  <a:pt x="0" y="0"/>
                </a:moveTo>
                <a:lnTo>
                  <a:pt x="6954885" y="0"/>
                </a:lnTo>
                <a:lnTo>
                  <a:pt x="6954885" y="5390036"/>
                </a:lnTo>
                <a:lnTo>
                  <a:pt x="0" y="53900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33253" y="4000278"/>
            <a:ext cx="7077495" cy="20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Gotcha! It's actually Double Stuf without the extra 'F'. Sickening!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3" y="480486"/>
            <a:ext cx="646347" cy="646347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1399351" y="2263221"/>
            <a:ext cx="110867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1399351" y="2904140"/>
            <a:ext cx="7901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3498978" y="2275416"/>
            <a:ext cx="100012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3494080" y="2910357"/>
            <a:ext cx="100096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3484087" y="3589178"/>
            <a:ext cx="73567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7"/>
              </a:rPr>
              <a:t>TikTok</a:t>
            </a:r>
            <a:endParaRPr sz="165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3493529" y="4205316"/>
            <a:ext cx="240557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2200"/>
            </a:pPr>
            <a:r>
              <a:rPr sz="165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165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1397806" y="4179287"/>
            <a:ext cx="94124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085" y="2873904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712" y="22442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2816" y="2879571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85" y="22329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8357" y="3644132"/>
            <a:ext cx="251357" cy="25135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2951161" y="3566806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644" y="4175080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2262" y="4175082"/>
            <a:ext cx="422423" cy="42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1376686" y="3566675"/>
            <a:ext cx="11836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278" y="3653421"/>
            <a:ext cx="192122" cy="19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857176" y="3555487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746123" y="1344934"/>
            <a:ext cx="497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36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1482294" y="867950"/>
            <a:ext cx="5024535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105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105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6691039" y="4043600"/>
            <a:ext cx="1863933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Sign up for free to get </a:t>
            </a:r>
            <a:r>
              <a:rPr lang="en-US" sz="1050" i="1" dirty="0" err="1">
                <a:latin typeface="Poppins Medium" pitchFamily="2" charset="77"/>
                <a:cs typeface="Poppins Medium" pitchFamily="2" charset="77"/>
                <a:hlinkClick r:id="rId20"/>
              </a:rPr>
              <a:t>ClassPoint</a:t>
            </a:r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 here</a:t>
            </a:r>
            <a:endParaRPr lang="en-US" sz="105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25875" y="595982"/>
            <a:ext cx="8492250" cy="714400"/>
            <a:chOff x="0" y="133351"/>
            <a:chExt cx="22645999" cy="1905066"/>
          </a:xfrm>
        </p:grpSpPr>
        <p:sp>
          <p:nvSpPr>
            <p:cNvPr id="11" name="AutoShape 11"/>
            <p:cNvSpPr/>
            <p:nvPr/>
          </p:nvSpPr>
          <p:spPr>
            <a:xfrm>
              <a:off x="0" y="2038417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719760" y="133351"/>
              <a:ext cx="18844514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750"/>
                </a:lnSpc>
                <a:buClrTx/>
              </a:pPr>
              <a:r>
                <a:rPr lang="en-US" sz="37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What is the Mandela Effect?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6706205" y="2346982"/>
            <a:ext cx="1923445" cy="6372860"/>
          </a:xfrm>
          <a:custGeom>
            <a:avLst/>
            <a:gdLst/>
            <a:ahLst/>
            <a:cxnLst/>
            <a:rect l="l" t="t" r="r" b="b"/>
            <a:pathLst>
              <a:path w="3846890" h="12745720">
                <a:moveTo>
                  <a:pt x="0" y="0"/>
                </a:moveTo>
                <a:lnTo>
                  <a:pt x="3846890" y="0"/>
                </a:lnTo>
                <a:lnTo>
                  <a:pt x="3846890" y="12745720"/>
                </a:lnTo>
                <a:lnTo>
                  <a:pt x="0" y="1274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5918" y="1630993"/>
            <a:ext cx="7028620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2147"/>
              </a:lnSpc>
              <a:buClrTx/>
            </a:pPr>
            <a:r>
              <a:rPr lang="en-US" sz="2147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The Mandela Effect describes a circumstance in which a huge group of individuals believes something happened when it didn’t.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5918" y="2770573"/>
            <a:ext cx="5758800" cy="164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1584"/>
              </a:lnSpc>
              <a:buClrTx/>
            </a:pPr>
            <a:r>
              <a:rPr lang="en-US" sz="1584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Fiona Broome originated the phrase “Mandela Effect” in 2009 when she created a website to document her observations. Broome was at a seminar on how she recalled former South African president Nelson Mandela’s death in a South African prison in the 1980s. </a:t>
            </a:r>
          </a:p>
          <a:p>
            <a:pPr algn="just" defTabSz="457200">
              <a:lnSpc>
                <a:spcPts val="1584"/>
              </a:lnSpc>
              <a:buClrTx/>
            </a:pPr>
            <a:endParaRPr lang="en-US" sz="1584" kern="1200">
              <a:solidFill>
                <a:srgbClr val="171717"/>
              </a:solidFill>
              <a:latin typeface="Open Sans"/>
              <a:ea typeface="+mn-ea"/>
              <a:cs typeface="+mn-cs"/>
            </a:endParaRPr>
          </a:p>
          <a:p>
            <a:pPr algn="just" defTabSz="457200">
              <a:lnSpc>
                <a:spcPts val="1584"/>
              </a:lnSpc>
              <a:buClrTx/>
            </a:pPr>
            <a:r>
              <a:rPr lang="en-US" sz="1584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Nelson Mandela, on the other hand, did not die in a prison in the 1980s; he died in 2013 at the age of 95.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7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95982"/>
            <a:ext cx="8492250" cy="714400"/>
            <a:chOff x="0" y="133351"/>
            <a:chExt cx="22645999" cy="1905066"/>
          </a:xfrm>
        </p:grpSpPr>
        <p:sp>
          <p:nvSpPr>
            <p:cNvPr id="5" name="AutoShape 5"/>
            <p:cNvSpPr/>
            <p:nvPr/>
          </p:nvSpPr>
          <p:spPr>
            <a:xfrm>
              <a:off x="0" y="2038417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33351"/>
              <a:ext cx="18844514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750"/>
                </a:lnSpc>
                <a:buClrTx/>
              </a:pPr>
              <a:r>
                <a:rPr lang="en-US" sz="37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Understanding its origin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45918" y="1626230"/>
            <a:ext cx="7372751" cy="102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1966"/>
              </a:lnSpc>
              <a:buClrTx/>
            </a:pPr>
            <a:r>
              <a:rPr lang="en-US" sz="1966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Broome realized she wasn’t alone when she started talking to other individuals about her memories. Others recalled witnessing footage of his death on the news, as well as a speech delivered by his widow.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5918" y="2851683"/>
            <a:ext cx="5298972" cy="154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1491"/>
              </a:lnSpc>
              <a:buClrTx/>
            </a:pPr>
            <a:r>
              <a:rPr lang="en-US" sz="1491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Broome was taken aback by the fact that so many people could recall the same exact event in such vivid detail despite the fact that it had never occurred. </a:t>
            </a:r>
          </a:p>
          <a:p>
            <a:pPr algn="just" defTabSz="457200">
              <a:lnSpc>
                <a:spcPts val="1491"/>
              </a:lnSpc>
              <a:buClrTx/>
            </a:pPr>
            <a:endParaRPr lang="en-US" sz="1491" kern="1200">
              <a:solidFill>
                <a:srgbClr val="171717"/>
              </a:solidFill>
              <a:latin typeface="Open Sans"/>
              <a:ea typeface="+mn-ea"/>
              <a:cs typeface="+mn-cs"/>
            </a:endParaRPr>
          </a:p>
          <a:p>
            <a:pPr algn="just" defTabSz="457200">
              <a:lnSpc>
                <a:spcPts val="1491"/>
              </a:lnSpc>
              <a:buClrTx/>
            </a:pPr>
            <a:r>
              <a:rPr lang="en-US" sz="1491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Her book publisher encouraged her to start a website to discuss the Mandela Effect and other such instances. And that is how the Mandela effect came into being and people started to read and recognize more about it.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261840" y="2785008"/>
            <a:ext cx="2882160" cy="6952579"/>
            <a:chOff x="0" y="0"/>
            <a:chExt cx="7685760" cy="18540210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7685760" cy="18540210"/>
            </a:xfrm>
            <a:custGeom>
              <a:avLst/>
              <a:gdLst/>
              <a:ahLst/>
              <a:cxnLst/>
              <a:rect l="l" t="t" r="r" b="b"/>
              <a:pathLst>
                <a:path w="7685760" h="18540210">
                  <a:moveTo>
                    <a:pt x="7685760" y="0"/>
                  </a:moveTo>
                  <a:lnTo>
                    <a:pt x="0" y="0"/>
                  </a:lnTo>
                  <a:lnTo>
                    <a:pt x="0" y="18540210"/>
                  </a:lnTo>
                  <a:lnTo>
                    <a:pt x="7685760" y="18540210"/>
                  </a:lnTo>
                  <a:lnTo>
                    <a:pt x="768576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 rot="930029">
              <a:off x="3298528" y="2260538"/>
              <a:ext cx="658870" cy="439593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 rot="2073495">
              <a:off x="3303665" y="1272133"/>
              <a:ext cx="600651" cy="171073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AE7E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122375">
              <a:off x="4012140" y="1512935"/>
              <a:ext cx="600651" cy="171073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AE7E"/>
              </a:solidFill>
            </p:spPr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D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What causes this phenomenon?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45918" y="1626230"/>
            <a:ext cx="7362587" cy="56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2203"/>
              </a:lnSpc>
              <a:buClrTx/>
            </a:pPr>
            <a:r>
              <a:rPr lang="en-US" sz="2203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The Mandela effect is a type of Confabulation, according to doctors. Confabulation is akin to “truthful lying.”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5918" y="2703024"/>
            <a:ext cx="5221079" cy="164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Without meaning to deceive or lie to others, a person generates a false memory. Rather, they’re trying to fill in blanks in their own recollection.</a:t>
            </a:r>
          </a:p>
          <a:p>
            <a:pPr algn="just" defTabSz="457200">
              <a:lnSpc>
                <a:spcPts val="1619"/>
              </a:lnSpc>
              <a:buClrTx/>
            </a:pPr>
            <a:endParaRPr lang="en-US" sz="1619" kern="1200">
              <a:solidFill>
                <a:srgbClr val="171717"/>
              </a:solidFill>
              <a:latin typeface="Open Sans"/>
              <a:ea typeface="+mn-ea"/>
              <a:cs typeface="+mn-cs"/>
            </a:endParaRPr>
          </a:p>
          <a:p>
            <a:pPr algn="just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It is a common false recollection shared by a huge group of people for no apparent reason. That particular set of people remembers the incident in a peculiar way as if they are living in a parallel reality.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113887" y="2463568"/>
            <a:ext cx="2704239" cy="7015713"/>
          </a:xfrm>
          <a:custGeom>
            <a:avLst/>
            <a:gdLst/>
            <a:ahLst/>
            <a:cxnLst/>
            <a:rect l="l" t="t" r="r" b="b"/>
            <a:pathLst>
              <a:path w="5408477" h="14031425">
                <a:moveTo>
                  <a:pt x="0" y="0"/>
                </a:moveTo>
                <a:lnTo>
                  <a:pt x="5408477" y="0"/>
                </a:lnTo>
                <a:lnTo>
                  <a:pt x="5408477" y="14031425"/>
                </a:lnTo>
                <a:lnTo>
                  <a:pt x="0" y="14031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6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Example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38569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39" b="-1010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33253" y="3899722"/>
            <a:ext cx="7077495" cy="4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Though some may clearly remember black detailing on the Pikachu's tail, in reality, it's just yellow.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659765"/>
            <a:ext cx="6358569" cy="3823970"/>
            <a:chOff x="0" y="0"/>
            <a:chExt cx="16956184" cy="1019725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956184" cy="10197253"/>
              <a:chOff x="0" y="0"/>
              <a:chExt cx="4301847" cy="25870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01847" cy="2587081"/>
              </a:xfrm>
              <a:custGeom>
                <a:avLst/>
                <a:gdLst/>
                <a:ahLst/>
                <a:cxnLst/>
                <a:rect l="l" t="t" r="r" b="b"/>
                <a:pathLst>
                  <a:path w="4301847" h="2587081">
                    <a:moveTo>
                      <a:pt x="4177387" y="2587081"/>
                    </a:moveTo>
                    <a:lnTo>
                      <a:pt x="124460" y="2587081"/>
                    </a:lnTo>
                    <a:cubicBezTo>
                      <a:pt x="55880" y="2587081"/>
                      <a:pt x="0" y="2531201"/>
                      <a:pt x="0" y="246262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77387" y="0"/>
                    </a:lnTo>
                    <a:cubicBezTo>
                      <a:pt x="4245967" y="0"/>
                      <a:pt x="4301847" y="55880"/>
                      <a:pt x="4301847" y="124460"/>
                    </a:cubicBezTo>
                    <a:lnTo>
                      <a:pt x="4301847" y="2462621"/>
                    </a:lnTo>
                    <a:cubicBezTo>
                      <a:pt x="4301847" y="2531201"/>
                      <a:pt x="4245967" y="2587081"/>
                      <a:pt x="4177387" y="25870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16736288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958647" y="1847847"/>
            <a:ext cx="657592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6000"/>
              </a:lnSpc>
              <a:buClrTx/>
            </a:pPr>
            <a:r>
              <a:rPr lang="en-US" sz="6000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Are you ready </a:t>
            </a:r>
          </a:p>
          <a:p>
            <a:pPr defTabSz="457200">
              <a:lnSpc>
                <a:spcPts val="6000"/>
              </a:lnSpc>
              <a:buClrTx/>
            </a:pPr>
            <a:r>
              <a:rPr lang="en-US" sz="6000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to play?</a:t>
            </a:r>
          </a:p>
        </p:txBody>
      </p:sp>
      <p:sp>
        <p:nvSpPr>
          <p:cNvPr id="13" name="Freeform 13"/>
          <p:cNvSpPr/>
          <p:nvPr/>
        </p:nvSpPr>
        <p:spPr>
          <a:xfrm>
            <a:off x="5911610" y="368794"/>
            <a:ext cx="4046694" cy="7809409"/>
          </a:xfrm>
          <a:custGeom>
            <a:avLst/>
            <a:gdLst/>
            <a:ahLst/>
            <a:cxnLst/>
            <a:rect l="l" t="t" r="r" b="b"/>
            <a:pathLst>
              <a:path w="8093387" h="15618817">
                <a:moveTo>
                  <a:pt x="0" y="0"/>
                </a:moveTo>
                <a:lnTo>
                  <a:pt x="8093387" y="0"/>
                </a:lnTo>
                <a:lnTo>
                  <a:pt x="8093387" y="15618817"/>
                </a:lnTo>
                <a:lnTo>
                  <a:pt x="0" y="15618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Question #1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71" b="-947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39889" y="3861288"/>
            <a:ext cx="243977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28254" y="3861288"/>
            <a:ext cx="226444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B</a:t>
            </a:r>
          </a:p>
        </p:txBody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6F31C0A7-25B4-8D08-223D-A9F5B3835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512483" y="4065262"/>
            <a:ext cx="2119034" cy="5540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Answer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615715" y="1290448"/>
            <a:ext cx="5912570" cy="2485450"/>
          </a:xfrm>
          <a:custGeom>
            <a:avLst/>
            <a:gdLst/>
            <a:ahLst/>
            <a:cxnLst/>
            <a:rect l="l" t="t" r="r" b="b"/>
            <a:pathLst>
              <a:path w="11825140" h="4970899">
                <a:moveTo>
                  <a:pt x="0" y="0"/>
                </a:moveTo>
                <a:lnTo>
                  <a:pt x="11825140" y="0"/>
                </a:lnTo>
                <a:lnTo>
                  <a:pt x="11825140" y="4970899"/>
                </a:lnTo>
                <a:lnTo>
                  <a:pt x="0" y="4970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71" b="-9471"/>
            </a:stretch>
          </a:blipFill>
        </p:spPr>
      </p:sp>
      <p:sp>
        <p:nvSpPr>
          <p:cNvPr id="14" name="Freeform 14"/>
          <p:cNvSpPr/>
          <p:nvPr/>
        </p:nvSpPr>
        <p:spPr>
          <a:xfrm rot="-495952">
            <a:off x="4138826" y="1025248"/>
            <a:ext cx="3891417" cy="3015849"/>
          </a:xfrm>
          <a:custGeom>
            <a:avLst/>
            <a:gdLst/>
            <a:ahLst/>
            <a:cxnLst/>
            <a:rect l="l" t="t" r="r" b="b"/>
            <a:pathLst>
              <a:path w="7782834" h="6031697">
                <a:moveTo>
                  <a:pt x="0" y="0"/>
                </a:moveTo>
                <a:lnTo>
                  <a:pt x="7782835" y="0"/>
                </a:lnTo>
                <a:lnTo>
                  <a:pt x="7782835" y="6031697"/>
                </a:lnTo>
                <a:lnTo>
                  <a:pt x="0" y="60316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33253" y="4061647"/>
            <a:ext cx="7077495" cy="20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19"/>
              </a:lnSpc>
              <a:buClrTx/>
            </a:pPr>
            <a:r>
              <a:rPr lang="en-US" sz="1619" kern="1200">
                <a:solidFill>
                  <a:srgbClr val="171717"/>
                </a:solidFill>
                <a:latin typeface="Open Sans"/>
                <a:ea typeface="+mn-ea"/>
                <a:cs typeface="+mn-cs"/>
              </a:rPr>
              <a:t>It makes almost zero sense, but yes, the cartoon was spelled as "Tunes."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7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875" y="325875"/>
            <a:ext cx="8492250" cy="4491750"/>
            <a:chOff x="0" y="0"/>
            <a:chExt cx="5745374" cy="303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5875" y="588838"/>
            <a:ext cx="8492250" cy="630104"/>
            <a:chOff x="0" y="114300"/>
            <a:chExt cx="22645999" cy="1680278"/>
          </a:xfrm>
        </p:grpSpPr>
        <p:sp>
          <p:nvSpPr>
            <p:cNvPr id="5" name="AutoShape 5"/>
            <p:cNvSpPr/>
            <p:nvPr/>
          </p:nvSpPr>
          <p:spPr>
            <a:xfrm>
              <a:off x="0" y="1794578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719760" y="114300"/>
              <a:ext cx="18844514" cy="109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en-US" sz="3150" kern="1200">
                  <a:solidFill>
                    <a:srgbClr val="171717"/>
                  </a:solidFill>
                  <a:latin typeface="Open Sans Extra Bold"/>
                  <a:ea typeface="+mn-ea"/>
                  <a:cs typeface="+mn-cs"/>
                </a:rPr>
                <a:t>Question #2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845918" y="514350"/>
            <a:ext cx="108639" cy="10863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CE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715853" y="514350"/>
            <a:ext cx="108639" cy="10863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14B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585788" y="514350"/>
            <a:ext cx="108639" cy="10863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83735" y="1329025"/>
            <a:ext cx="2956285" cy="2485450"/>
          </a:xfrm>
          <a:custGeom>
            <a:avLst/>
            <a:gdLst/>
            <a:ahLst/>
            <a:cxnLst/>
            <a:rect l="l" t="t" r="r" b="b"/>
            <a:pathLst>
              <a:path w="5912570" h="4970899">
                <a:moveTo>
                  <a:pt x="0" y="0"/>
                </a:moveTo>
                <a:lnTo>
                  <a:pt x="5912570" y="0"/>
                </a:lnTo>
                <a:lnTo>
                  <a:pt x="5912570" y="4970900"/>
                </a:lnTo>
                <a:lnTo>
                  <a:pt x="0" y="497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9471" b="-947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39889" y="3861288"/>
            <a:ext cx="243977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28254" y="3861288"/>
            <a:ext cx="226444" cy="43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669"/>
              </a:lnSpc>
              <a:buClrTx/>
            </a:pPr>
            <a:r>
              <a:rPr lang="en-US" sz="2621" kern="1200">
                <a:solidFill>
                  <a:srgbClr val="171717"/>
                </a:solidFill>
                <a:latin typeface="Open Sans Extra Bold"/>
                <a:ea typeface="+mn-ea"/>
                <a:cs typeface="+mn-cs"/>
              </a:rPr>
              <a:t>B</a:t>
            </a:r>
          </a:p>
        </p:txBody>
      </p:sp>
      <p:sp>
        <p:nvSpPr>
          <p:cNvPr id="17" name="Freeform 17"/>
          <p:cNvSpPr/>
          <p:nvPr/>
        </p:nvSpPr>
        <p:spPr>
          <a:xfrm>
            <a:off x="4555662" y="1329025"/>
            <a:ext cx="2971628" cy="2485450"/>
          </a:xfrm>
          <a:custGeom>
            <a:avLst/>
            <a:gdLst/>
            <a:ahLst/>
            <a:cxnLst/>
            <a:rect l="l" t="t" r="r" b="b"/>
            <a:pathLst>
              <a:path w="5943255" h="4970899">
                <a:moveTo>
                  <a:pt x="0" y="0"/>
                </a:moveTo>
                <a:lnTo>
                  <a:pt x="5943255" y="0"/>
                </a:lnTo>
                <a:lnTo>
                  <a:pt x="5943255" y="4970900"/>
                </a:lnTo>
                <a:lnTo>
                  <a:pt x="0" y="497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04" t="-9471" r="-97062" b="-9471"/>
            </a:stretch>
          </a:blipFill>
        </p:spPr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D8DC3CF5-1443-3FAC-651A-85E3040843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512483" y="4065262"/>
            <a:ext cx="2119034" cy="55407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516</Words>
  <Application>Microsoft Macintosh PowerPoint</Application>
  <PresentationFormat>On-screen Show (16:9)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Poppins Medium</vt:lpstr>
      <vt:lpstr>Open Sans Bold Italics</vt:lpstr>
      <vt:lpstr>Poppins</vt:lpstr>
      <vt:lpstr>Calibri</vt:lpstr>
      <vt:lpstr>Open Sans Light Bold Italics</vt:lpstr>
      <vt:lpstr>Open Sans Extra 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ประวัติศาสตร์อียิป และลำดับเหตุการณ์ สำคัญ</dc:title>
  <dc:creator>possatorn pongwattanapon</dc:creator>
  <cp:lastModifiedBy>Zhun Yee Chew</cp:lastModifiedBy>
  <cp:revision>8</cp:revision>
  <dcterms:modified xsi:type="dcterms:W3CDTF">2023-08-09T06:28:46Z</dcterms:modified>
</cp:coreProperties>
</file>