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</p:sldIdLst>
  <p:sldSz cx="18288000" cy="10287000"/>
  <p:notesSz cx="6858000" cy="9144000"/>
  <p:embeddedFontLst>
    <p:embeddedFont>
      <p:font typeface="OCR A Extended" panose="02010509020102010303" pitchFamily="50" charset="0"/>
      <p:regular r:id="rId22"/>
    </p:embeddedFont>
    <p:embeddedFont>
      <p:font typeface="Palsam" panose="020B0604020202020204" charset="-78"/>
      <p:regular r:id="rId23"/>
    </p:embeddedFont>
    <p:embeddedFont>
      <p:font typeface="Palsam Bold" panose="020B0604020202020204" charset="-78"/>
      <p:regular r:id="rId24"/>
    </p:embeddedFont>
    <p:embeddedFont>
      <p:font typeface="Poppins" panose="00000500000000000000" pitchFamily="2" charset="0"/>
      <p:regular r:id="rId25"/>
    </p:embeddedFont>
    <p:embeddedFont>
      <p:font typeface="Poppins Bold" panose="00000800000000000000" charset="0"/>
      <p:regular r:id="rId26"/>
    </p:embeddedFont>
    <p:embeddedFont>
      <p:font typeface="Poppins Light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(attendance taking) / Active class participation / handed over assignments early, etc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(attendance taking) / Active class participation / handed over assignments early, etc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(attendance taking) / Active class participation / handed over assignments early, etc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(attendance taking) / Active class participation / handed over assignments early, etc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(attendance taking) / Active class participation / handed over assignments early, etc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green_comp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sa_green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25" y="-313631"/>
            <a:ext cx="22227982" cy="10851535"/>
          </a:xfrm>
          <a:prstGeom prst="rect">
            <a:avLst/>
          </a:prstGeom>
          <a:solidFill>
            <a:srgbClr val="4F46E5"/>
          </a:solidFill>
        </p:spPr>
        <p:txBody>
          <a:bodyPr/>
          <a:lstStyle/>
          <a:p>
            <a:endParaRPr lang="ar-JO"/>
          </a:p>
        </p:txBody>
      </p:sp>
      <p:sp>
        <p:nvSpPr>
          <p:cNvPr id="3" name="Freeform 3"/>
          <p:cNvSpPr/>
          <p:nvPr/>
        </p:nvSpPr>
        <p:spPr>
          <a:xfrm>
            <a:off x="354301" y="363091"/>
            <a:ext cx="17743795" cy="9315493"/>
          </a:xfrm>
          <a:custGeom>
            <a:avLst/>
            <a:gdLst/>
            <a:ahLst/>
            <a:cxnLst/>
            <a:rect l="l" t="t" r="r" b="b"/>
            <a:pathLst>
              <a:path w="17743795" h="9315493">
                <a:moveTo>
                  <a:pt x="0" y="0"/>
                </a:moveTo>
                <a:lnTo>
                  <a:pt x="17743795" y="0"/>
                </a:lnTo>
                <a:lnTo>
                  <a:pt x="17743795" y="9315493"/>
                </a:lnTo>
                <a:lnTo>
                  <a:pt x="0" y="9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4" name="TextBox 4"/>
          <p:cNvSpPr txBox="1"/>
          <p:nvPr/>
        </p:nvSpPr>
        <p:spPr>
          <a:xfrm>
            <a:off x="1524000" y="3858196"/>
            <a:ext cx="14924314" cy="2129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ar-EG" sz="8100" b="1" dirty="0">
                <a:solidFill>
                  <a:srgbClr val="212937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إدارة الفصول الدراسية وتفعيل التلعيب داخل البوربوينت باستخدام </a:t>
            </a:r>
            <a:r>
              <a:rPr lang="ar-EG" sz="8100" b="1" dirty="0">
                <a:solidFill>
                  <a:srgbClr val="4F46E5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كلاسبوينت</a:t>
            </a:r>
          </a:p>
        </p:txBody>
      </p:sp>
      <p:sp>
        <p:nvSpPr>
          <p:cNvPr id="8" name="Freeform 8"/>
          <p:cNvSpPr/>
          <p:nvPr/>
        </p:nvSpPr>
        <p:spPr>
          <a:xfrm>
            <a:off x="2074240" y="1509098"/>
            <a:ext cx="3917518" cy="1061291"/>
          </a:xfrm>
          <a:custGeom>
            <a:avLst/>
            <a:gdLst/>
            <a:ahLst/>
            <a:cxnLst/>
            <a:rect l="l" t="t" r="r" b="b"/>
            <a:pathLst>
              <a:path w="3917518" h="1061291">
                <a:moveTo>
                  <a:pt x="0" y="0"/>
                </a:moveTo>
                <a:lnTo>
                  <a:pt x="3917519" y="0"/>
                </a:lnTo>
                <a:lnTo>
                  <a:pt x="3917519" y="1061291"/>
                </a:lnTo>
                <a:lnTo>
                  <a:pt x="0" y="1061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9" name="Freeform 9"/>
          <p:cNvSpPr/>
          <p:nvPr/>
        </p:nvSpPr>
        <p:spPr>
          <a:xfrm>
            <a:off x="16634930" y="8490267"/>
            <a:ext cx="1034882" cy="982197"/>
          </a:xfrm>
          <a:custGeom>
            <a:avLst/>
            <a:gdLst/>
            <a:ahLst/>
            <a:cxnLst/>
            <a:rect l="l" t="t" r="r" b="b"/>
            <a:pathLst>
              <a:path w="1034882" h="982197">
                <a:moveTo>
                  <a:pt x="0" y="0"/>
                </a:moveTo>
                <a:lnTo>
                  <a:pt x="1034882" y="0"/>
                </a:lnTo>
                <a:lnTo>
                  <a:pt x="1034882" y="982196"/>
                </a:lnTo>
                <a:lnTo>
                  <a:pt x="0" y="982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0" name="TextBox 10"/>
          <p:cNvSpPr txBox="1"/>
          <p:nvPr/>
        </p:nvSpPr>
        <p:spPr>
          <a:xfrm>
            <a:off x="2074240" y="8423592"/>
            <a:ext cx="4368003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04 June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24922" y="7569938"/>
            <a:ext cx="4087242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3"/>
              </a:lnSpc>
            </a:pPr>
            <a:r>
              <a:rPr lang="en-US" sz="35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Hebah Alsarhan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259300" y="9600814"/>
            <a:ext cx="558666" cy="530225"/>
          </a:xfrm>
          <a:custGeom>
            <a:avLst/>
            <a:gdLst/>
            <a:ahLst/>
            <a:cxnLst/>
            <a:rect l="l" t="t" r="r" b="b"/>
            <a:pathLst>
              <a:path w="558666" h="530225">
                <a:moveTo>
                  <a:pt x="0" y="0"/>
                </a:moveTo>
                <a:lnTo>
                  <a:pt x="558666" y="0"/>
                </a:lnTo>
                <a:lnTo>
                  <a:pt x="558666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10451508"/>
            <a:chOff x="0" y="0"/>
            <a:chExt cx="4940384" cy="275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2752660"/>
            </a:xfrm>
            <a:custGeom>
              <a:avLst/>
              <a:gdLst/>
              <a:ahLst/>
              <a:cxnLst/>
              <a:rect l="l" t="t" r="r" b="b"/>
              <a:pathLst>
                <a:path w="4940384" h="2752660">
                  <a:moveTo>
                    <a:pt x="0" y="0"/>
                  </a:moveTo>
                  <a:lnTo>
                    <a:pt x="4940384" y="0"/>
                  </a:lnTo>
                  <a:lnTo>
                    <a:pt x="4940384" y="2752660"/>
                  </a:lnTo>
                  <a:lnTo>
                    <a:pt x="0" y="275266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2771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0774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4" y="0"/>
                </a:lnTo>
                <a:lnTo>
                  <a:pt x="4429484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TextBox 6"/>
          <p:cNvSpPr txBox="1"/>
          <p:nvPr/>
        </p:nvSpPr>
        <p:spPr>
          <a:xfrm>
            <a:off x="2485292" y="2356158"/>
            <a:ext cx="14238888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60"/>
              </a:lnSpc>
            </a:pPr>
            <a:r>
              <a:rPr lang="en-US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أي من الخيارات التالية يُعد مثالًا على التقييم التكويني</a:t>
            </a:r>
          </a:p>
          <a:p>
            <a:pPr algn="just">
              <a:lnSpc>
                <a:spcPts val="8260"/>
              </a:lnSpc>
            </a:pPr>
            <a:r>
              <a:rPr lang="en-US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</a:p>
          <a:p>
            <a:pPr algn="just" rtl="1">
              <a:lnSpc>
                <a:spcPts val="8260"/>
              </a:lnSpc>
            </a:pPr>
            <a:r>
              <a:rPr lang="en-US" sz="5900" b="1" spc="-147" dirty="0">
                <a:solidFill>
                  <a:srgbClr val="FFFFFF"/>
                </a:solidFill>
                <a:latin typeface="OCR A Extended" panose="02010509020102010303" pitchFamily="50" charset="0"/>
                <a:ea typeface="Palsam Bold"/>
                <a:cs typeface="Palsam Bold"/>
                <a:sym typeface="Palsam Bold"/>
                <a:rtl/>
              </a:rPr>
              <a:t>A</a:t>
            </a: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. اختبار نهاية الوحدة</a:t>
            </a:r>
          </a:p>
          <a:p>
            <a:pPr algn="just" rtl="1">
              <a:lnSpc>
                <a:spcPts val="8260"/>
              </a:lnSpc>
            </a:pP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 </a:t>
            </a:r>
            <a:r>
              <a:rPr lang="en-US" sz="5900" b="1" spc="-147" dirty="0">
                <a:solidFill>
                  <a:srgbClr val="FFFFFF"/>
                </a:solidFill>
                <a:latin typeface="OCR A Extended" panose="02010509020102010303" pitchFamily="50" charset="0"/>
                <a:ea typeface="Palsam Bold"/>
                <a:cs typeface="Palsam Bold"/>
                <a:sym typeface="Palsam Bold"/>
              </a:rPr>
              <a:t>B</a:t>
            </a: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. مشاركة الطالب في أنشطة الصف</a:t>
            </a:r>
          </a:p>
          <a:p>
            <a:pPr algn="just" rtl="1">
              <a:lnSpc>
                <a:spcPts val="8260"/>
              </a:lnSpc>
            </a:pP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 </a:t>
            </a:r>
            <a:r>
              <a:rPr lang="en-US" sz="5900" b="1" spc="-147" dirty="0">
                <a:solidFill>
                  <a:srgbClr val="FFFFFF"/>
                </a:solidFill>
                <a:latin typeface="OCR A Extended" panose="02010509020102010303" pitchFamily="50" charset="0"/>
                <a:ea typeface="Palsam Bold"/>
                <a:cs typeface="Palsam Bold"/>
                <a:sym typeface="Palsam Bold"/>
              </a:rPr>
              <a:t>C</a:t>
            </a:r>
            <a:r>
              <a:rPr lang="ar-EG" sz="5900" b="1" spc="-147" dirty="0">
                <a:solidFill>
                  <a:srgbClr val="FFFFFF"/>
                </a:solidFill>
                <a:latin typeface="OCR A Extended" panose="02010509020102010303" pitchFamily="50" charset="0"/>
                <a:ea typeface="Palsam Bold"/>
                <a:cs typeface="Palsam Bold"/>
                <a:sym typeface="Palsam Bold"/>
                <a:rtl/>
              </a:rPr>
              <a:t>.</a:t>
            </a: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 تقرير نهائي للعلامات</a:t>
            </a:r>
          </a:p>
          <a:p>
            <a:pPr algn="just" rtl="1">
              <a:lnSpc>
                <a:spcPts val="8260"/>
              </a:lnSpc>
            </a:pP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 </a:t>
            </a:r>
            <a:r>
              <a:rPr lang="en-US" sz="5900" b="1" spc="-147" dirty="0">
                <a:solidFill>
                  <a:srgbClr val="FFFFFF"/>
                </a:solidFill>
                <a:latin typeface="OCR A Extended" panose="02010509020102010303" pitchFamily="50" charset="0"/>
                <a:ea typeface="Palsam Bold"/>
                <a:cs typeface="Palsam Bold"/>
                <a:sym typeface="Palsam Bold"/>
              </a:rPr>
              <a:t>D</a:t>
            </a:r>
            <a:r>
              <a:rPr lang="ar-EG" sz="5900" b="1" spc="-147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. امتحان معياري على مستوى المدرسة</a:t>
            </a:r>
          </a:p>
        </p:txBody>
      </p:sp>
      <p:sp>
        <p:nvSpPr>
          <p:cNvPr id="7" name="Freeform 7"/>
          <p:cNvSpPr/>
          <p:nvPr/>
        </p:nvSpPr>
        <p:spPr>
          <a:xfrm>
            <a:off x="2640634" y="6534088"/>
            <a:ext cx="1034882" cy="982197"/>
          </a:xfrm>
          <a:custGeom>
            <a:avLst/>
            <a:gdLst/>
            <a:ahLst/>
            <a:cxnLst/>
            <a:rect l="l" t="t" r="r" b="b"/>
            <a:pathLst>
              <a:path w="1034882" h="982197">
                <a:moveTo>
                  <a:pt x="0" y="0"/>
                </a:moveTo>
                <a:lnTo>
                  <a:pt x="1034882" y="0"/>
                </a:lnTo>
                <a:lnTo>
                  <a:pt x="1034882" y="982196"/>
                </a:lnTo>
                <a:lnTo>
                  <a:pt x="0" y="982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8" name="Freeform 8"/>
          <p:cNvSpPr/>
          <p:nvPr/>
        </p:nvSpPr>
        <p:spPr>
          <a:xfrm>
            <a:off x="2205959" y="8067346"/>
            <a:ext cx="558666" cy="530225"/>
          </a:xfrm>
          <a:custGeom>
            <a:avLst/>
            <a:gdLst/>
            <a:ahLst/>
            <a:cxnLst/>
            <a:rect l="l" t="t" r="r" b="b"/>
            <a:pathLst>
              <a:path w="558666" h="530225">
                <a:moveTo>
                  <a:pt x="0" y="0"/>
                </a:moveTo>
                <a:lnTo>
                  <a:pt x="558667" y="0"/>
                </a:lnTo>
                <a:lnTo>
                  <a:pt x="558667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pic>
        <p:nvPicPr>
          <p:cNvPr id="25" name="btnInknoeActivityCp2">
            <a:extLst>
              <a:ext uri="{FF2B5EF4-FFF2-40B4-BE49-F238E27FC236}">
                <a16:creationId xmlns:a16="http://schemas.microsoft.com/office/drawing/2014/main" id="{C4D384EB-9356-F11C-6A80-0AE1A35C7A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25" y="4780296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16870" y="1028700"/>
            <a:ext cx="2142430" cy="580404"/>
          </a:xfrm>
          <a:custGeom>
            <a:avLst/>
            <a:gdLst/>
            <a:ahLst/>
            <a:cxnLst/>
            <a:rect l="l" t="t" r="r" b="b"/>
            <a:pathLst>
              <a:path w="2142430" h="580404">
                <a:moveTo>
                  <a:pt x="0" y="0"/>
                </a:moveTo>
                <a:lnTo>
                  <a:pt x="2142430" y="0"/>
                </a:lnTo>
                <a:lnTo>
                  <a:pt x="2142430" y="580404"/>
                </a:lnTo>
                <a:lnTo>
                  <a:pt x="0" y="58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3" name="Freeform 3"/>
          <p:cNvSpPr/>
          <p:nvPr/>
        </p:nvSpPr>
        <p:spPr>
          <a:xfrm>
            <a:off x="7191839" y="3347209"/>
            <a:ext cx="9565833" cy="6808622"/>
          </a:xfrm>
          <a:custGeom>
            <a:avLst/>
            <a:gdLst/>
            <a:ahLst/>
            <a:cxnLst/>
            <a:rect l="l" t="t" r="r" b="b"/>
            <a:pathLst>
              <a:path w="9565833" h="6808622">
                <a:moveTo>
                  <a:pt x="0" y="0"/>
                </a:moveTo>
                <a:lnTo>
                  <a:pt x="9565833" y="0"/>
                </a:lnTo>
                <a:lnTo>
                  <a:pt x="9565833" y="6808622"/>
                </a:lnTo>
                <a:lnTo>
                  <a:pt x="0" y="68086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92452" y="1800220"/>
            <a:ext cx="1944194" cy="1994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5928" y="7432968"/>
            <a:ext cx="1523012" cy="13554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3699015"/>
            <a:ext cx="5481255" cy="55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047750" y="4286165"/>
            <a:ext cx="5519355" cy="4930709"/>
            <a:chOff x="0" y="0"/>
            <a:chExt cx="7359141" cy="6574279"/>
          </a:xfrm>
        </p:grpSpPr>
        <p:sp>
          <p:nvSpPr>
            <p:cNvPr id="8" name="TextBox 8"/>
            <p:cNvSpPr txBox="1"/>
            <p:nvPr/>
          </p:nvSpPr>
          <p:spPr>
            <a:xfrm>
              <a:off x="0" y="884679"/>
              <a:ext cx="7308341" cy="568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8400"/>
                </a:lnSpc>
              </a:pPr>
              <a:r>
                <a:rPr lang="ar-EG" sz="7000" b="1">
                  <a:solidFill>
                    <a:srgbClr val="000000"/>
                  </a:solidFill>
                  <a:latin typeface="Palsam Bold"/>
                  <a:ea typeface="Palsam Bold"/>
                  <a:cs typeface="Palsam Bold"/>
                  <a:sym typeface="Palsam Bold"/>
                  <a:rtl/>
                </a:rPr>
                <a:t>التلعيب وتحفيز الطلاب من خلال النجوم- وضبط المستويات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800" y="-95250"/>
              <a:ext cx="7308341" cy="714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43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3440191"/>
            <a:ext cx="940884" cy="940898"/>
            <a:chOff x="0" y="0"/>
            <a:chExt cx="1254512" cy="125453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254512" cy="1254530"/>
              <a:chOff x="0" y="0"/>
              <a:chExt cx="6350000" cy="635009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9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92">
                    <a:moveTo>
                      <a:pt x="3175000" y="0"/>
                    </a:moveTo>
                    <a:cubicBezTo>
                      <a:pt x="1421496" y="0"/>
                      <a:pt x="0" y="1421517"/>
                      <a:pt x="0" y="3175046"/>
                    </a:cubicBezTo>
                    <a:cubicBezTo>
                      <a:pt x="0" y="4928576"/>
                      <a:pt x="1421496" y="6350092"/>
                      <a:pt x="3175000" y="6350092"/>
                    </a:cubicBezTo>
                    <a:cubicBezTo>
                      <a:pt x="4928504" y="6350092"/>
                      <a:pt x="6350000" y="4928576"/>
                      <a:pt x="6350000" y="3175046"/>
                    </a:cubicBezTo>
                    <a:cubicBezTo>
                      <a:pt x="6350000" y="1421517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46E5"/>
              </a:solidFill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-80807"/>
              <a:ext cx="1254512" cy="119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7533"/>
                </a:lnSpc>
                <a:spcBef>
                  <a:spcPct val="0"/>
                </a:spcBef>
              </a:pPr>
              <a:r>
                <a:rPr lang="en-US" sz="479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9144000" y="3440191"/>
            <a:ext cx="7133451" cy="5648421"/>
          </a:xfrm>
          <a:custGeom>
            <a:avLst/>
            <a:gdLst/>
            <a:ahLst/>
            <a:cxnLst/>
            <a:rect l="l" t="t" r="r" b="b"/>
            <a:pathLst>
              <a:path w="7133451" h="5648421">
                <a:moveTo>
                  <a:pt x="0" y="0"/>
                </a:moveTo>
                <a:lnTo>
                  <a:pt x="7133451" y="0"/>
                </a:lnTo>
                <a:lnTo>
                  <a:pt x="7133451" y="5648421"/>
                </a:lnTo>
                <a:lnTo>
                  <a:pt x="0" y="5648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TextBox 7"/>
          <p:cNvSpPr txBox="1"/>
          <p:nvPr/>
        </p:nvSpPr>
        <p:spPr>
          <a:xfrm>
            <a:off x="1294572" y="4676364"/>
            <a:ext cx="6896735" cy="457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ar-EG" sz="7500" b="1" dirty="0">
                <a:solidFill>
                  <a:srgbClr val="000000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استخدم النجوم مع انشطة كلاسبوينت في الفصول الدراسية</a:t>
            </a:r>
            <a:r>
              <a:rPr lang="en-US" sz="7500" b="1" dirty="0">
                <a:solidFill>
                  <a:srgbClr val="000000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>
            <a:off x="5727312" y="7088001"/>
            <a:ext cx="1034882" cy="982197"/>
          </a:xfrm>
          <a:custGeom>
            <a:avLst/>
            <a:gdLst/>
            <a:ahLst/>
            <a:cxnLst/>
            <a:rect l="l" t="t" r="r" b="b"/>
            <a:pathLst>
              <a:path w="1034882" h="982197">
                <a:moveTo>
                  <a:pt x="0" y="0"/>
                </a:moveTo>
                <a:lnTo>
                  <a:pt x="1034882" y="0"/>
                </a:lnTo>
                <a:lnTo>
                  <a:pt x="1034882" y="982197"/>
                </a:lnTo>
                <a:lnTo>
                  <a:pt x="0" y="982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9" name="Freeform 9"/>
          <p:cNvSpPr/>
          <p:nvPr/>
        </p:nvSpPr>
        <p:spPr>
          <a:xfrm>
            <a:off x="7017927" y="8281480"/>
            <a:ext cx="558666" cy="530225"/>
          </a:xfrm>
          <a:custGeom>
            <a:avLst/>
            <a:gdLst/>
            <a:ahLst/>
            <a:cxnLst/>
            <a:rect l="l" t="t" r="r" b="b"/>
            <a:pathLst>
              <a:path w="558666" h="530225">
                <a:moveTo>
                  <a:pt x="0" y="0"/>
                </a:moveTo>
                <a:lnTo>
                  <a:pt x="558666" y="0"/>
                </a:lnTo>
                <a:lnTo>
                  <a:pt x="558666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3440191"/>
            <a:ext cx="940884" cy="940898"/>
            <a:chOff x="0" y="0"/>
            <a:chExt cx="1254512" cy="125453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254512" cy="1254530"/>
              <a:chOff x="0" y="0"/>
              <a:chExt cx="6350000" cy="635009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9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92">
                    <a:moveTo>
                      <a:pt x="3175000" y="0"/>
                    </a:moveTo>
                    <a:cubicBezTo>
                      <a:pt x="1421496" y="0"/>
                      <a:pt x="0" y="1421517"/>
                      <a:pt x="0" y="3175046"/>
                    </a:cubicBezTo>
                    <a:cubicBezTo>
                      <a:pt x="0" y="4928576"/>
                      <a:pt x="1421496" y="6350092"/>
                      <a:pt x="3175000" y="6350092"/>
                    </a:cubicBezTo>
                    <a:cubicBezTo>
                      <a:pt x="4928504" y="6350092"/>
                      <a:pt x="6350000" y="4928576"/>
                      <a:pt x="6350000" y="3175046"/>
                    </a:cubicBezTo>
                    <a:cubicBezTo>
                      <a:pt x="6350000" y="1421517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46E5"/>
              </a:solidFill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-80807"/>
              <a:ext cx="1254512" cy="119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7533"/>
                </a:lnSpc>
                <a:spcBef>
                  <a:spcPct val="0"/>
                </a:spcBef>
              </a:pPr>
              <a:r>
                <a:rPr lang="en-US" sz="479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54972" cy="10287000"/>
            <a:chOff x="0" y="0"/>
            <a:chExt cx="201612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124" cy="2709333"/>
            </a:xfrm>
            <a:custGeom>
              <a:avLst/>
              <a:gdLst/>
              <a:ahLst/>
              <a:cxnLst/>
              <a:rect l="l" t="t" r="r" b="b"/>
              <a:pathLst>
                <a:path w="2016124" h="2709333">
                  <a:moveTo>
                    <a:pt x="0" y="0"/>
                  </a:moveTo>
                  <a:lnTo>
                    <a:pt x="2016124" y="0"/>
                  </a:lnTo>
                  <a:lnTo>
                    <a:pt x="20161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612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86514" y="1028700"/>
            <a:ext cx="3372786" cy="913718"/>
          </a:xfrm>
          <a:custGeom>
            <a:avLst/>
            <a:gdLst/>
            <a:ahLst/>
            <a:cxnLst/>
            <a:rect l="l" t="t" r="r" b="b"/>
            <a:pathLst>
              <a:path w="3372786" h="913718">
                <a:moveTo>
                  <a:pt x="0" y="0"/>
                </a:moveTo>
                <a:lnTo>
                  <a:pt x="3372786" y="0"/>
                </a:lnTo>
                <a:lnTo>
                  <a:pt x="3372786" y="913718"/>
                </a:lnTo>
                <a:lnTo>
                  <a:pt x="0" y="913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6829823" y="2355462"/>
            <a:ext cx="10949329" cy="6902838"/>
          </a:xfrm>
          <a:custGeom>
            <a:avLst/>
            <a:gdLst/>
            <a:ahLst/>
            <a:cxnLst/>
            <a:rect l="l" t="t" r="r" b="b"/>
            <a:pathLst>
              <a:path w="10949329" h="6902838">
                <a:moveTo>
                  <a:pt x="0" y="0"/>
                </a:moveTo>
                <a:lnTo>
                  <a:pt x="10949329" y="0"/>
                </a:lnTo>
                <a:lnTo>
                  <a:pt x="10949329" y="6902838"/>
                </a:lnTo>
                <a:lnTo>
                  <a:pt x="0" y="6902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7" name="Group 7"/>
          <p:cNvGrpSpPr/>
          <p:nvPr/>
        </p:nvGrpSpPr>
        <p:grpSpPr>
          <a:xfrm>
            <a:off x="558258" y="1942418"/>
            <a:ext cx="940884" cy="940898"/>
            <a:chOff x="0" y="0"/>
            <a:chExt cx="1254512" cy="125453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54512" cy="1254530"/>
              <a:chOff x="0" y="0"/>
              <a:chExt cx="6350000" cy="635009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9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92">
                    <a:moveTo>
                      <a:pt x="3175000" y="0"/>
                    </a:moveTo>
                    <a:cubicBezTo>
                      <a:pt x="1421496" y="0"/>
                      <a:pt x="0" y="1421517"/>
                      <a:pt x="0" y="3175046"/>
                    </a:cubicBezTo>
                    <a:cubicBezTo>
                      <a:pt x="0" y="4928576"/>
                      <a:pt x="1421496" y="6350092"/>
                      <a:pt x="3175000" y="6350092"/>
                    </a:cubicBezTo>
                    <a:cubicBezTo>
                      <a:pt x="4928504" y="6350092"/>
                      <a:pt x="6350000" y="4928576"/>
                      <a:pt x="6350000" y="3175046"/>
                    </a:cubicBezTo>
                    <a:cubicBezTo>
                      <a:pt x="6350000" y="1421517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46E5"/>
              </a:solidFill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-80807"/>
              <a:ext cx="1254512" cy="119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7533"/>
                </a:lnSpc>
                <a:spcBef>
                  <a:spcPct val="0"/>
                </a:spcBef>
              </a:pPr>
              <a:r>
                <a:rPr lang="en-US" sz="479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01335" y="5806881"/>
            <a:ext cx="1353636" cy="1353636"/>
          </a:xfrm>
          <a:custGeom>
            <a:avLst/>
            <a:gdLst/>
            <a:ahLst/>
            <a:cxnLst/>
            <a:rect l="l" t="t" r="r" b="b"/>
            <a:pathLst>
              <a:path w="1353636" h="1353636">
                <a:moveTo>
                  <a:pt x="0" y="0"/>
                </a:moveTo>
                <a:lnTo>
                  <a:pt x="1353637" y="0"/>
                </a:lnTo>
                <a:lnTo>
                  <a:pt x="1353637" y="1353636"/>
                </a:lnTo>
                <a:lnTo>
                  <a:pt x="0" y="1353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2" name="TextBox 12"/>
          <p:cNvSpPr txBox="1"/>
          <p:nvPr/>
        </p:nvSpPr>
        <p:spPr>
          <a:xfrm>
            <a:off x="1028700" y="2182455"/>
            <a:ext cx="6035139" cy="257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720"/>
              </a:lnSpc>
            </a:pPr>
            <a:r>
              <a:rPr lang="ar-EG" sz="5600" b="1" dirty="0">
                <a:solidFill>
                  <a:srgbClr val="000000"/>
                </a:solidFill>
                <a:latin typeface="Palsam Bold" panose="020B0604020202020204" charset="-78"/>
                <a:ea typeface="Poppins Bold"/>
                <a:cs typeface="Palsam Bold" panose="020B0604020202020204" charset="-78"/>
                <a:sym typeface="Poppins Bold"/>
                <a:rtl/>
              </a:rPr>
              <a:t>تنظيم الفصل بفعالية من خلال إنشاء المجموعات التعليمية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933263" y="5711631"/>
            <a:ext cx="6896735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39"/>
              </a:lnSpc>
              <a:spcBef>
                <a:spcPct val="0"/>
              </a:spcBef>
            </a:pPr>
            <a:r>
              <a:rPr lang="ar-EG" sz="3099" dirty="0">
                <a:solidFill>
                  <a:srgbClr val="000000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منح النجوم لكامل المجموعة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2345945" y="3656914"/>
            <a:ext cx="13066872" cy="6010761"/>
          </a:xfrm>
          <a:custGeom>
            <a:avLst/>
            <a:gdLst/>
            <a:ahLst/>
            <a:cxnLst/>
            <a:rect l="l" t="t" r="r" b="b"/>
            <a:pathLst>
              <a:path w="13066872" h="6010761">
                <a:moveTo>
                  <a:pt x="0" y="0"/>
                </a:moveTo>
                <a:lnTo>
                  <a:pt x="13066872" y="0"/>
                </a:lnTo>
                <a:lnTo>
                  <a:pt x="13066872" y="6010761"/>
                </a:lnTo>
                <a:lnTo>
                  <a:pt x="0" y="6010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TextBox 7"/>
          <p:cNvSpPr txBox="1"/>
          <p:nvPr/>
        </p:nvSpPr>
        <p:spPr>
          <a:xfrm>
            <a:off x="158260" y="4325542"/>
            <a:ext cx="8721121" cy="95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</a:pPr>
            <a:r>
              <a:rPr lang="ar-EG" sz="5300" b="1" spc="-132" dirty="0">
                <a:solidFill>
                  <a:srgbClr val="212937"/>
                </a:solidFill>
                <a:latin typeface="Palsam" panose="020B0604020202020204" charset="-78"/>
                <a:ea typeface="Poppins Bold"/>
                <a:cs typeface="Palsam" panose="020B0604020202020204" charset="-78"/>
                <a:sym typeface="Poppins Bold"/>
                <a:rtl/>
              </a:rPr>
              <a:t>تتويج الطلاب في لوحة الصدارة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3440191"/>
            <a:ext cx="940884" cy="940898"/>
            <a:chOff x="0" y="0"/>
            <a:chExt cx="1254512" cy="125453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54512" cy="1254530"/>
              <a:chOff x="0" y="0"/>
              <a:chExt cx="6350000" cy="635009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9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92">
                    <a:moveTo>
                      <a:pt x="3175000" y="0"/>
                    </a:moveTo>
                    <a:cubicBezTo>
                      <a:pt x="1421496" y="0"/>
                      <a:pt x="0" y="1421517"/>
                      <a:pt x="0" y="3175046"/>
                    </a:cubicBezTo>
                    <a:cubicBezTo>
                      <a:pt x="0" y="4928576"/>
                      <a:pt x="1421496" y="6350092"/>
                      <a:pt x="3175000" y="6350092"/>
                    </a:cubicBezTo>
                    <a:cubicBezTo>
                      <a:pt x="4928504" y="6350092"/>
                      <a:pt x="6350000" y="4928576"/>
                      <a:pt x="6350000" y="3175046"/>
                    </a:cubicBezTo>
                    <a:cubicBezTo>
                      <a:pt x="6350000" y="1421517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46E5"/>
              </a:solidFill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-80807"/>
              <a:ext cx="1254512" cy="119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7533"/>
                </a:lnSpc>
                <a:spcBef>
                  <a:spcPct val="0"/>
                </a:spcBef>
              </a:pPr>
              <a:r>
                <a:rPr lang="en-US" sz="479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2433" y="4028581"/>
            <a:ext cx="3845525" cy="5167367"/>
            <a:chOff x="0" y="0"/>
            <a:chExt cx="1012813" cy="1360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813" cy="1360952"/>
            </a:xfrm>
            <a:custGeom>
              <a:avLst/>
              <a:gdLst/>
              <a:ahLst/>
              <a:cxnLst/>
              <a:rect l="l" t="t" r="r" b="b"/>
              <a:pathLst>
                <a:path w="1012813" h="1360952">
                  <a:moveTo>
                    <a:pt x="102675" y="0"/>
                  </a:moveTo>
                  <a:lnTo>
                    <a:pt x="910139" y="0"/>
                  </a:lnTo>
                  <a:cubicBezTo>
                    <a:pt x="966844" y="0"/>
                    <a:pt x="1012813" y="45969"/>
                    <a:pt x="1012813" y="102675"/>
                  </a:cubicBezTo>
                  <a:lnTo>
                    <a:pt x="1012813" y="1258278"/>
                  </a:lnTo>
                  <a:cubicBezTo>
                    <a:pt x="1012813" y="1314983"/>
                    <a:pt x="966844" y="1360952"/>
                    <a:pt x="910139" y="1360952"/>
                  </a:cubicBezTo>
                  <a:lnTo>
                    <a:pt x="102675" y="1360952"/>
                  </a:lnTo>
                  <a:cubicBezTo>
                    <a:pt x="45969" y="1360952"/>
                    <a:pt x="0" y="1314983"/>
                    <a:pt x="0" y="1258278"/>
                  </a:cubicBezTo>
                  <a:lnTo>
                    <a:pt x="0" y="102675"/>
                  </a:lnTo>
                  <a:cubicBezTo>
                    <a:pt x="0" y="45969"/>
                    <a:pt x="45969" y="0"/>
                    <a:pt x="102675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12813" cy="1380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9" name="Freeform 9"/>
          <p:cNvSpPr/>
          <p:nvPr/>
        </p:nvSpPr>
        <p:spPr>
          <a:xfrm>
            <a:off x="5780957" y="3808139"/>
            <a:ext cx="11301259" cy="5608250"/>
          </a:xfrm>
          <a:custGeom>
            <a:avLst/>
            <a:gdLst/>
            <a:ahLst/>
            <a:cxnLst/>
            <a:rect l="l" t="t" r="r" b="b"/>
            <a:pathLst>
              <a:path w="11301259" h="5608250">
                <a:moveTo>
                  <a:pt x="0" y="0"/>
                </a:moveTo>
                <a:lnTo>
                  <a:pt x="11301258" y="0"/>
                </a:lnTo>
                <a:lnTo>
                  <a:pt x="11301258" y="5608250"/>
                </a:lnTo>
                <a:lnTo>
                  <a:pt x="0" y="560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0" name="TextBox 10"/>
          <p:cNvSpPr txBox="1"/>
          <p:nvPr/>
        </p:nvSpPr>
        <p:spPr>
          <a:xfrm>
            <a:off x="712433" y="838110"/>
            <a:ext cx="11006800" cy="205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030"/>
              </a:lnSpc>
            </a:pPr>
            <a:r>
              <a:rPr lang="ar-EG" sz="7300" b="1" spc="-73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ادارة الفصل الدراسي من خلال تطبيق الويب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6325"/>
            <a:ext cx="6113409" cy="547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oppins"/>
                <a:ea typeface="Poppins"/>
                <a:cs typeface="+mj-cs"/>
                <a:sym typeface="Poppins"/>
                <a:rtl/>
              </a:rPr>
              <a:t>منح </a:t>
            </a: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+mj-cs"/>
                <a:sym typeface="Poppins"/>
                <a:rtl/>
              </a:rPr>
              <a:t>النجوم</a:t>
            </a:r>
          </a:p>
          <a:p>
            <a:pPr algn="just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خصم النجوم</a:t>
            </a:r>
          </a:p>
          <a:p>
            <a:pPr algn="just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تجميع النجوم</a:t>
            </a:r>
          </a:p>
          <a:p>
            <a:pPr algn="just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تعديل النجوم بعد الحصة</a:t>
            </a:r>
          </a:p>
          <a:p>
            <a:pPr algn="just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إعادة تعيين النجوم</a:t>
            </a:r>
          </a:p>
          <a:p>
            <a:pPr algn="l" rtl="1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حذف واضافه الطلاب</a:t>
            </a:r>
          </a:p>
          <a:p>
            <a:pPr algn="l" rtl="1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تعديل الفصول</a:t>
            </a:r>
          </a:p>
          <a:p>
            <a:pPr algn="l" rtl="1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اضافة الفصول</a:t>
            </a:r>
          </a:p>
          <a:p>
            <a:pPr algn="l" rtl="1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ادارة المجموعات</a:t>
            </a:r>
          </a:p>
          <a:p>
            <a:pPr algn="l" rtl="1">
              <a:lnSpc>
                <a:spcPts val="3910"/>
              </a:lnSpc>
            </a:pPr>
            <a:r>
              <a:rPr lang="ar-EG" sz="2793" dirty="0">
                <a:solidFill>
                  <a:srgbClr val="FFFFFF"/>
                </a:solidFill>
                <a:latin typeface="Palsam" panose="020B0604020202020204" charset="-78"/>
                <a:ea typeface="Poppins"/>
                <a:cs typeface="Palsam" panose="020B0604020202020204" charset="-78"/>
                <a:sym typeface="Poppins"/>
                <a:rtl/>
              </a:rPr>
              <a:t>استخراج التقارير</a:t>
            </a:r>
          </a:p>
          <a:p>
            <a:pPr algn="just">
              <a:lnSpc>
                <a:spcPts val="3910"/>
              </a:lnSpc>
            </a:pPr>
            <a:endParaRPr lang="ar-EG" sz="2793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7259300" y="9195947"/>
            <a:ext cx="940884" cy="940898"/>
            <a:chOff x="0" y="0"/>
            <a:chExt cx="1254512" cy="125453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254512" cy="1254530"/>
              <a:chOff x="0" y="0"/>
              <a:chExt cx="6350000" cy="63500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9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92">
                    <a:moveTo>
                      <a:pt x="3175000" y="0"/>
                    </a:moveTo>
                    <a:cubicBezTo>
                      <a:pt x="1421496" y="0"/>
                      <a:pt x="0" y="1421517"/>
                      <a:pt x="0" y="3175046"/>
                    </a:cubicBezTo>
                    <a:cubicBezTo>
                      <a:pt x="0" y="4928576"/>
                      <a:pt x="1421496" y="6350092"/>
                      <a:pt x="3175000" y="6350092"/>
                    </a:cubicBezTo>
                    <a:cubicBezTo>
                      <a:pt x="4928504" y="6350092"/>
                      <a:pt x="6350000" y="4928576"/>
                      <a:pt x="6350000" y="3175046"/>
                    </a:cubicBezTo>
                    <a:cubicBezTo>
                      <a:pt x="6350000" y="1421517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46E5"/>
              </a:solidFill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-80807"/>
              <a:ext cx="1254512" cy="119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7533"/>
                </a:lnSpc>
                <a:spcBef>
                  <a:spcPct val="0"/>
                </a:spcBef>
              </a:pPr>
              <a:r>
                <a:rPr lang="en-US" sz="479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700">
            <a:off x="10003903" y="4221839"/>
            <a:ext cx="7565896" cy="4993870"/>
            <a:chOff x="0" y="0"/>
            <a:chExt cx="1992664" cy="1315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2664" cy="1315258"/>
            </a:xfrm>
            <a:custGeom>
              <a:avLst/>
              <a:gdLst/>
              <a:ahLst/>
              <a:cxnLst/>
              <a:rect l="l" t="t" r="r" b="b"/>
              <a:pathLst>
                <a:path w="1992664" h="1315258">
                  <a:moveTo>
                    <a:pt x="52187" y="0"/>
                  </a:moveTo>
                  <a:lnTo>
                    <a:pt x="1940477" y="0"/>
                  </a:lnTo>
                  <a:cubicBezTo>
                    <a:pt x="1969299" y="0"/>
                    <a:pt x="1992664" y="23365"/>
                    <a:pt x="1992664" y="52187"/>
                  </a:cubicBezTo>
                  <a:lnTo>
                    <a:pt x="1992664" y="1263071"/>
                  </a:lnTo>
                  <a:cubicBezTo>
                    <a:pt x="1992664" y="1276912"/>
                    <a:pt x="1987166" y="1290186"/>
                    <a:pt x="1977379" y="1299973"/>
                  </a:cubicBezTo>
                  <a:cubicBezTo>
                    <a:pt x="1967592" y="1309760"/>
                    <a:pt x="1954318" y="1315258"/>
                    <a:pt x="1940477" y="1315258"/>
                  </a:cubicBezTo>
                  <a:lnTo>
                    <a:pt x="52187" y="1315258"/>
                  </a:lnTo>
                  <a:cubicBezTo>
                    <a:pt x="38346" y="1315258"/>
                    <a:pt x="25072" y="1309760"/>
                    <a:pt x="15285" y="1299973"/>
                  </a:cubicBezTo>
                  <a:cubicBezTo>
                    <a:pt x="5498" y="1290186"/>
                    <a:pt x="0" y="1276912"/>
                    <a:pt x="0" y="1263071"/>
                  </a:cubicBezTo>
                  <a:lnTo>
                    <a:pt x="0" y="52187"/>
                  </a:lnTo>
                  <a:cubicBezTo>
                    <a:pt x="0" y="38346"/>
                    <a:pt x="5498" y="25072"/>
                    <a:pt x="15285" y="15285"/>
                  </a:cubicBezTo>
                  <a:cubicBezTo>
                    <a:pt x="25072" y="5498"/>
                    <a:pt x="38346" y="0"/>
                    <a:pt x="52187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92664" cy="1334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868" y="6301859"/>
            <a:ext cx="3709262" cy="79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151"/>
              </a:lnSpc>
            </a:pPr>
            <a:r>
              <a:rPr lang="ar-EG" sz="5591" b="1" spc="-5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old"/>
                <a:rtl/>
              </a:rPr>
              <a:t>تلخيص</a:t>
            </a:r>
          </a:p>
        </p:txBody>
      </p:sp>
      <p:sp>
        <p:nvSpPr>
          <p:cNvPr id="6" name="Freeform 6"/>
          <p:cNvSpPr/>
          <p:nvPr/>
        </p:nvSpPr>
        <p:spPr>
          <a:xfrm rot="-611326">
            <a:off x="9706936" y="3716946"/>
            <a:ext cx="1212052" cy="1212052"/>
          </a:xfrm>
          <a:custGeom>
            <a:avLst/>
            <a:gdLst/>
            <a:ahLst/>
            <a:cxnLst/>
            <a:rect l="l" t="t" r="r" b="b"/>
            <a:pathLst>
              <a:path w="1212052" h="1212052">
                <a:moveTo>
                  <a:pt x="0" y="0"/>
                </a:moveTo>
                <a:lnTo>
                  <a:pt x="1212051" y="0"/>
                </a:lnTo>
                <a:lnTo>
                  <a:pt x="1212051" y="1212052"/>
                </a:lnTo>
                <a:lnTo>
                  <a:pt x="0" y="121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 rot="1854000">
            <a:off x="15744616" y="3879454"/>
            <a:ext cx="2413705" cy="887037"/>
          </a:xfrm>
          <a:custGeom>
            <a:avLst/>
            <a:gdLst/>
            <a:ahLst/>
            <a:cxnLst/>
            <a:rect l="l" t="t" r="r" b="b"/>
            <a:pathLst>
              <a:path w="2413705" h="887037">
                <a:moveTo>
                  <a:pt x="0" y="0"/>
                </a:moveTo>
                <a:lnTo>
                  <a:pt x="2413706" y="0"/>
                </a:lnTo>
                <a:lnTo>
                  <a:pt x="2413706" y="887036"/>
                </a:lnTo>
                <a:lnTo>
                  <a:pt x="0" y="887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8" name="Group 8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2" name="TextBox 12"/>
          <p:cNvSpPr txBox="1"/>
          <p:nvPr/>
        </p:nvSpPr>
        <p:spPr>
          <a:xfrm>
            <a:off x="9991818" y="4770250"/>
            <a:ext cx="6814898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الفرق بين الفصل العشوائي والمحفوظ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انشاء الفصل العشوائي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انشاء الفصل المحفوظ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تلعيب الطلاب ومنحهم النجوم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ادارة الطلاب من خلال المجموعات 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ادارة الفصل الدراسي داخل البوربوينت</a:t>
            </a:r>
          </a:p>
          <a:p>
            <a:pPr algn="just" rtl="1">
              <a:lnSpc>
                <a:spcPts val="4359"/>
              </a:lnSpc>
            </a:pPr>
            <a:r>
              <a:rPr lang="ar-EG" sz="3113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ادارة الفصل الدراسي من تطبيق الويب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54972" cy="10287000"/>
            <a:chOff x="0" y="0"/>
            <a:chExt cx="201612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124" cy="2709333"/>
            </a:xfrm>
            <a:custGeom>
              <a:avLst/>
              <a:gdLst/>
              <a:ahLst/>
              <a:cxnLst/>
              <a:rect l="l" t="t" r="r" b="b"/>
              <a:pathLst>
                <a:path w="2016124" h="2709333">
                  <a:moveTo>
                    <a:pt x="0" y="0"/>
                  </a:moveTo>
                  <a:lnTo>
                    <a:pt x="2016124" y="0"/>
                  </a:lnTo>
                  <a:lnTo>
                    <a:pt x="20161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612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65725" y="2125474"/>
            <a:ext cx="3372786" cy="913718"/>
          </a:xfrm>
          <a:custGeom>
            <a:avLst/>
            <a:gdLst/>
            <a:ahLst/>
            <a:cxnLst/>
            <a:rect l="l" t="t" r="r" b="b"/>
            <a:pathLst>
              <a:path w="3372786" h="913718">
                <a:moveTo>
                  <a:pt x="0" y="0"/>
                </a:moveTo>
                <a:lnTo>
                  <a:pt x="3372786" y="0"/>
                </a:lnTo>
                <a:lnTo>
                  <a:pt x="3372786" y="913718"/>
                </a:lnTo>
                <a:lnTo>
                  <a:pt x="0" y="913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1028700" y="3977633"/>
            <a:ext cx="5855385" cy="5827352"/>
          </a:xfrm>
          <a:custGeom>
            <a:avLst/>
            <a:gdLst/>
            <a:ahLst/>
            <a:cxnLst/>
            <a:rect l="l" t="t" r="r" b="b"/>
            <a:pathLst>
              <a:path w="5855385" h="5827352">
                <a:moveTo>
                  <a:pt x="0" y="0"/>
                </a:moveTo>
                <a:lnTo>
                  <a:pt x="5855385" y="0"/>
                </a:lnTo>
                <a:lnTo>
                  <a:pt x="5855385" y="5827352"/>
                </a:lnTo>
                <a:lnTo>
                  <a:pt x="0" y="5827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002" t="-66385" r="-44045" b="-23571"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TextBox 7"/>
          <p:cNvSpPr txBox="1"/>
          <p:nvPr/>
        </p:nvSpPr>
        <p:spPr>
          <a:xfrm>
            <a:off x="9853747" y="4620761"/>
            <a:ext cx="7405553" cy="352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ar-EG" sz="3847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احصل على إمكانية الوصول إلى ميزات حصرية للمدرسة</a:t>
            </a:r>
          </a:p>
          <a:p>
            <a:pPr algn="l">
              <a:lnSpc>
                <a:spcPts val="4616"/>
              </a:lnSpc>
            </a:pPr>
            <a:endParaRPr lang="ar-EG" sz="384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algn="l">
              <a:lnSpc>
                <a:spcPts val="4616"/>
              </a:lnSpc>
            </a:pPr>
            <a:endParaRPr lang="ar-EG" sz="384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algn="l">
              <a:lnSpc>
                <a:spcPts val="4616"/>
              </a:lnSpc>
            </a:pPr>
            <a:endParaRPr lang="ar-EG" sz="384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algn="l">
              <a:lnSpc>
                <a:spcPts val="4616"/>
              </a:lnSpc>
            </a:pPr>
            <a:endParaRPr lang="ar-EG" sz="384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12392" y="4775075"/>
            <a:ext cx="597135" cy="32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30"/>
              </a:lnSpc>
            </a:pPr>
            <a:r>
              <a:rPr lang="en-US" sz="2108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12392" y="6561762"/>
            <a:ext cx="597135" cy="32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30"/>
              </a:lnSpc>
            </a:pPr>
            <a:r>
              <a:rPr lang="en-US" sz="2108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0592" y="1304925"/>
            <a:ext cx="5019083" cy="239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099"/>
              </a:lnSpc>
            </a:pPr>
            <a:r>
              <a:rPr lang="ar-EG" sz="9999">
                <a:solidFill>
                  <a:srgbClr val="212937"/>
                </a:solidFill>
                <a:latin typeface="Palsam"/>
                <a:ea typeface="Palsam"/>
                <a:cs typeface="Palsam"/>
                <a:sym typeface="Palsam"/>
                <a:rtl/>
              </a:rPr>
              <a:t>احجز ديمو الان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32958" y="6379825"/>
            <a:ext cx="7405553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ar-EG" sz="3847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  <a:rtl/>
              </a:rPr>
              <a:t>احصل على النسخة التجريبية المجانية لمدرستك</a:t>
            </a:r>
            <a:r>
              <a:rPr lang="en-US" sz="3847" dirty="0">
                <a:solidFill>
                  <a:srgbClr val="FFFFFF"/>
                </a:solidFill>
                <a:latin typeface="Palsam Bold" panose="020B0604020202020204" charset="-78"/>
                <a:ea typeface="Poppins"/>
                <a:cs typeface="Palsam Bold" panose="020B0604020202020204" charset="-78"/>
                <a:sym typeface="Poppins"/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10451508"/>
            <a:chOff x="0" y="0"/>
            <a:chExt cx="4940384" cy="275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2752660"/>
            </a:xfrm>
            <a:custGeom>
              <a:avLst/>
              <a:gdLst/>
              <a:ahLst/>
              <a:cxnLst/>
              <a:rect l="l" t="t" r="r" b="b"/>
              <a:pathLst>
                <a:path w="4940384" h="2752660">
                  <a:moveTo>
                    <a:pt x="0" y="0"/>
                  </a:moveTo>
                  <a:lnTo>
                    <a:pt x="4940384" y="0"/>
                  </a:lnTo>
                  <a:lnTo>
                    <a:pt x="4940384" y="2752660"/>
                  </a:lnTo>
                  <a:lnTo>
                    <a:pt x="0" y="275266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2771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881472">
            <a:off x="15120610" y="1080709"/>
            <a:ext cx="1421423" cy="1256021"/>
          </a:xfrm>
          <a:custGeom>
            <a:avLst/>
            <a:gdLst/>
            <a:ahLst/>
            <a:cxnLst/>
            <a:rect l="l" t="t" r="r" b="b"/>
            <a:pathLst>
              <a:path w="1421423" h="1256021">
                <a:moveTo>
                  <a:pt x="0" y="0"/>
                </a:moveTo>
                <a:lnTo>
                  <a:pt x="1421422" y="0"/>
                </a:lnTo>
                <a:lnTo>
                  <a:pt x="1421422" y="1256021"/>
                </a:lnTo>
                <a:lnTo>
                  <a:pt x="0" y="1256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506575" y="4394000"/>
            <a:ext cx="8404658" cy="4338905"/>
          </a:xfrm>
          <a:custGeom>
            <a:avLst/>
            <a:gdLst/>
            <a:ahLst/>
            <a:cxnLst/>
            <a:rect l="l" t="t" r="r" b="b"/>
            <a:pathLst>
              <a:path w="8404658" h="4338905">
                <a:moveTo>
                  <a:pt x="0" y="0"/>
                </a:moveTo>
                <a:lnTo>
                  <a:pt x="8404658" y="0"/>
                </a:lnTo>
                <a:lnTo>
                  <a:pt x="8404658" y="4338904"/>
                </a:lnTo>
                <a:lnTo>
                  <a:pt x="0" y="4338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>
            <a:off x="9810140" y="3703491"/>
            <a:ext cx="6648829" cy="6160597"/>
          </a:xfrm>
          <a:custGeom>
            <a:avLst/>
            <a:gdLst/>
            <a:ahLst/>
            <a:cxnLst/>
            <a:rect l="l" t="t" r="r" b="b"/>
            <a:pathLst>
              <a:path w="6648829" h="6160597">
                <a:moveTo>
                  <a:pt x="0" y="0"/>
                </a:moveTo>
                <a:lnTo>
                  <a:pt x="6648829" y="0"/>
                </a:lnTo>
                <a:lnTo>
                  <a:pt x="6648829" y="6160597"/>
                </a:lnTo>
                <a:lnTo>
                  <a:pt x="0" y="61605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8" name="TextBox 8"/>
          <p:cNvSpPr txBox="1"/>
          <p:nvPr/>
        </p:nvSpPr>
        <p:spPr>
          <a:xfrm>
            <a:off x="2640439" y="838200"/>
            <a:ext cx="11689676" cy="117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100"/>
              </a:lnSpc>
            </a:pPr>
            <a:r>
              <a:rPr lang="ar-EG" sz="6500" b="1" spc="-162" dirty="0">
                <a:solidFill>
                  <a:srgbClr val="FFFFFF"/>
                </a:solidFill>
                <a:latin typeface="Palsam Bold" panose="020B0604020202020204" charset="-78"/>
                <a:ea typeface="Poppins Bold"/>
                <a:cs typeface="Palsam Bold" panose="020B0604020202020204" charset="-78"/>
                <a:sym typeface="Poppins Bold"/>
                <a:rtl/>
              </a:rPr>
              <a:t>تابعنا على صفحة فيسبوك وتويتر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6676" y="3293393"/>
            <a:ext cx="7003635" cy="70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452"/>
              </a:lnSpc>
            </a:pPr>
            <a:r>
              <a:rPr lang="ar-EG" sz="3894" b="1" spc="-97" dirty="0">
                <a:solidFill>
                  <a:srgbClr val="FFFFFF"/>
                </a:solidFill>
                <a:latin typeface="Palsam Bold" panose="020B0604020202020204" charset="-78"/>
                <a:ea typeface="Poppins Bold"/>
                <a:cs typeface="Palsam Bold" panose="020B0604020202020204" charset="-78"/>
                <a:sym typeface="Poppins Bold"/>
                <a:rtl/>
              </a:rPr>
              <a:t>مجتمع كلاسبوينت بالعربي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55665" y="2701799"/>
            <a:ext cx="7003635" cy="70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2"/>
              </a:lnSpc>
            </a:pPr>
            <a:r>
              <a:rPr lang="en-US" sz="3894" b="1" spc="-9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@ClassPointMENA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036" y="3018503"/>
            <a:ext cx="18582722" cy="7485893"/>
            <a:chOff x="0" y="0"/>
            <a:chExt cx="4894215" cy="1971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4215" cy="1971593"/>
            </a:xfrm>
            <a:custGeom>
              <a:avLst/>
              <a:gdLst/>
              <a:ahLst/>
              <a:cxnLst/>
              <a:rect l="l" t="t" r="r" b="b"/>
              <a:pathLst>
                <a:path w="4894215" h="1971593">
                  <a:moveTo>
                    <a:pt x="0" y="0"/>
                  </a:moveTo>
                  <a:lnTo>
                    <a:pt x="4894215" y="0"/>
                  </a:lnTo>
                  <a:lnTo>
                    <a:pt x="4894215" y="1971593"/>
                  </a:lnTo>
                  <a:lnTo>
                    <a:pt x="0" y="1971593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94215" cy="199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066156" y="6825780"/>
            <a:ext cx="602088" cy="602088"/>
          </a:xfrm>
          <a:custGeom>
            <a:avLst/>
            <a:gdLst/>
            <a:ahLst/>
            <a:cxnLst/>
            <a:rect l="l" t="t" r="r" b="b"/>
            <a:pathLst>
              <a:path w="602088" h="602088">
                <a:moveTo>
                  <a:pt x="0" y="0"/>
                </a:moveTo>
                <a:lnTo>
                  <a:pt x="602088" y="0"/>
                </a:lnTo>
                <a:lnTo>
                  <a:pt x="602088" y="602089"/>
                </a:lnTo>
                <a:lnTo>
                  <a:pt x="0" y="602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Freeform 6"/>
          <p:cNvSpPr/>
          <p:nvPr/>
        </p:nvSpPr>
        <p:spPr>
          <a:xfrm>
            <a:off x="1028700" y="1028700"/>
            <a:ext cx="4347299" cy="1177723"/>
          </a:xfrm>
          <a:custGeom>
            <a:avLst/>
            <a:gdLst/>
            <a:ahLst/>
            <a:cxnLst/>
            <a:rect l="l" t="t" r="r" b="b"/>
            <a:pathLst>
              <a:path w="4347299" h="1177723">
                <a:moveTo>
                  <a:pt x="0" y="0"/>
                </a:moveTo>
                <a:lnTo>
                  <a:pt x="4347299" y="0"/>
                </a:lnTo>
                <a:lnTo>
                  <a:pt x="4347299" y="1177723"/>
                </a:lnTo>
                <a:lnTo>
                  <a:pt x="0" y="1177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>
            <a:off x="11067823" y="1689619"/>
            <a:ext cx="5168036" cy="1033607"/>
          </a:xfrm>
          <a:custGeom>
            <a:avLst/>
            <a:gdLst/>
            <a:ahLst/>
            <a:cxnLst/>
            <a:rect l="l" t="t" r="r" b="b"/>
            <a:pathLst>
              <a:path w="5168036" h="1033607">
                <a:moveTo>
                  <a:pt x="0" y="0"/>
                </a:moveTo>
                <a:lnTo>
                  <a:pt x="5168035" y="0"/>
                </a:lnTo>
                <a:lnTo>
                  <a:pt x="5168035" y="1033607"/>
                </a:lnTo>
                <a:lnTo>
                  <a:pt x="0" y="1033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8" name="TextBox 8"/>
          <p:cNvSpPr txBox="1"/>
          <p:nvPr/>
        </p:nvSpPr>
        <p:spPr>
          <a:xfrm>
            <a:off x="12018027" y="6856700"/>
            <a:ext cx="4217832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Check us out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704482"/>
            <a:ext cx="6985629" cy="401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88"/>
              </a:lnSpc>
            </a:pPr>
            <a:r>
              <a:rPr lang="en-US" sz="161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</a:p>
          <a:p>
            <a:pPr algn="l">
              <a:lnSpc>
                <a:spcPts val="14688"/>
              </a:lnSpc>
            </a:pPr>
            <a:r>
              <a:rPr lang="en-US" sz="161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716373" y="8111151"/>
            <a:ext cx="5519486" cy="1147127"/>
            <a:chOff x="0" y="0"/>
            <a:chExt cx="7359314" cy="152950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73237"/>
              <a:ext cx="7359314" cy="477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11"/>
                </a:lnSpc>
              </a:pPr>
              <a:r>
                <a:rPr lang="en-US" sz="2638">
                  <a:solidFill>
                    <a:srgbClr val="FFFFFF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www.edcafe.ai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1564"/>
              <a:ext cx="7359314" cy="477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11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7359314" cy="477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11"/>
                </a:lnSpc>
              </a:pPr>
              <a:r>
                <a:rPr lang="en-US" sz="2638">
                  <a:solidFill>
                    <a:srgbClr val="FFFFFF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www.classpoint.io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59273" y="1038225"/>
            <a:ext cx="527089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480"/>
              </a:lnSpc>
              <a:spcBef>
                <a:spcPct val="0"/>
              </a:spcBef>
            </a:pPr>
            <a:r>
              <a:rPr lang="ar-EG" sz="7900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اجندة اللقاء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TextBox 7"/>
          <p:cNvSpPr txBox="1"/>
          <p:nvPr/>
        </p:nvSpPr>
        <p:spPr>
          <a:xfrm>
            <a:off x="736449" y="3480568"/>
            <a:ext cx="16616574" cy="577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43"/>
              </a:lnSpc>
            </a:pPr>
            <a:r>
              <a:rPr lang="ar-EG" sz="46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✅ التعرف على أنواع الفصول داخل كلاسبوينت (العشوائي والمحفوظ) وكيفية انشائها.</a:t>
            </a:r>
          </a:p>
          <a:p>
            <a:pPr algn="r" rtl="1">
              <a:lnSpc>
                <a:spcPts val="6543"/>
              </a:lnSpc>
            </a:pPr>
            <a:r>
              <a:rPr lang="ar-EG" sz="46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✅مكافأة الطلاب وتتبع إنجازاتهم داخل البوربوينت</a:t>
            </a:r>
          </a:p>
          <a:p>
            <a:pPr algn="r" rtl="1">
              <a:lnSpc>
                <a:spcPts val="6543"/>
              </a:lnSpc>
            </a:pPr>
            <a:r>
              <a:rPr lang="ar-EG" sz="46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✅استخدام لوحة الصدارة لإشعال المنافسة الصفية</a:t>
            </a:r>
          </a:p>
          <a:p>
            <a:pPr algn="r" rtl="1">
              <a:lnSpc>
                <a:spcPts val="6543"/>
              </a:lnSpc>
            </a:pPr>
            <a:r>
              <a:rPr lang="ar-EG" sz="46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✅ تنظيم الفصل بفعالية من خلال إنشاء المجموعات التعليمية</a:t>
            </a:r>
          </a:p>
          <a:p>
            <a:pPr algn="r" rtl="1">
              <a:lnSpc>
                <a:spcPts val="6543"/>
              </a:lnSpc>
            </a:pPr>
            <a:r>
              <a:rPr lang="ar-EG" sz="46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✅ ادارة الطلاب وتقارير الفصول من خلال البوربوينت او من تطبيق الويب</a:t>
            </a:r>
          </a:p>
          <a:p>
            <a:pPr algn="r" rtl="1">
              <a:lnSpc>
                <a:spcPts val="6543"/>
              </a:lnSpc>
            </a:pPr>
            <a:endParaRPr lang="ar-EG" sz="4674" b="1" dirty="0">
              <a:solidFill>
                <a:srgbClr val="1C3249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36449" y="9077087"/>
            <a:ext cx="3656747" cy="731349"/>
          </a:xfrm>
          <a:custGeom>
            <a:avLst/>
            <a:gdLst/>
            <a:ahLst/>
            <a:cxnLst/>
            <a:rect l="l" t="t" r="r" b="b"/>
            <a:pathLst>
              <a:path w="3656747" h="731349">
                <a:moveTo>
                  <a:pt x="0" y="0"/>
                </a:moveTo>
                <a:lnTo>
                  <a:pt x="3656748" y="0"/>
                </a:lnTo>
                <a:lnTo>
                  <a:pt x="3656748" y="731350"/>
                </a:lnTo>
                <a:lnTo>
                  <a:pt x="0" y="7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87874" y="438069"/>
            <a:ext cx="997142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480"/>
              </a:lnSpc>
              <a:spcBef>
                <a:spcPct val="0"/>
              </a:spcBef>
            </a:pPr>
            <a:r>
              <a:rPr lang="ar-EG" sz="7900" b="1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اهمية كلاسبوينت في الفصل الدراسي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TextBox 7"/>
          <p:cNvSpPr txBox="1"/>
          <p:nvPr/>
        </p:nvSpPr>
        <p:spPr>
          <a:xfrm>
            <a:off x="4846268" y="3362108"/>
            <a:ext cx="11690405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تحويل العروض التقديمية إلى تجارب تفاعلية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تعزيز مشاركة الطلاب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تقييم فوري للأداء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سهولة استخدام داخل</a:t>
            </a:r>
            <a:endParaRPr lang="en-US" sz="4274" b="1" dirty="0">
              <a:solidFill>
                <a:srgbClr val="1C3249"/>
              </a:solidFill>
              <a:latin typeface="Palsam Bold"/>
              <a:ea typeface="Palsam Bold"/>
              <a:cs typeface="Palsam Bold"/>
              <a:sym typeface="Palsam Bold"/>
            </a:endParaRP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توفير أدوات شرح مرئية 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تعزيز التفاعل الجماعي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يدعم التعليم المدمج والافتراضي</a:t>
            </a:r>
          </a:p>
          <a:p>
            <a:pPr marL="922772" lvl="1" indent="-461386" algn="r" rtl="1">
              <a:lnSpc>
                <a:spcPts val="5983"/>
              </a:lnSpc>
              <a:buFont typeface="Arial"/>
              <a:buChar char="•"/>
            </a:pPr>
            <a:r>
              <a:rPr lang="ar-EG" sz="4274" b="1" dirty="0">
                <a:solidFill>
                  <a:srgbClr val="1C3249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يدعم التلعيب مع او بدون اجهزة مع الطلاب</a:t>
            </a:r>
          </a:p>
        </p:txBody>
      </p:sp>
      <p:sp>
        <p:nvSpPr>
          <p:cNvPr id="8" name="Freeform 8"/>
          <p:cNvSpPr/>
          <p:nvPr/>
        </p:nvSpPr>
        <p:spPr>
          <a:xfrm>
            <a:off x="736449" y="9077087"/>
            <a:ext cx="3656747" cy="731349"/>
          </a:xfrm>
          <a:custGeom>
            <a:avLst/>
            <a:gdLst/>
            <a:ahLst/>
            <a:cxnLst/>
            <a:rect l="l" t="t" r="r" b="b"/>
            <a:pathLst>
              <a:path w="3656747" h="731349">
                <a:moveTo>
                  <a:pt x="0" y="0"/>
                </a:moveTo>
                <a:lnTo>
                  <a:pt x="3656748" y="0"/>
                </a:lnTo>
                <a:lnTo>
                  <a:pt x="3656748" y="731350"/>
                </a:lnTo>
                <a:lnTo>
                  <a:pt x="0" y="7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10451508"/>
            <a:chOff x="0" y="0"/>
            <a:chExt cx="4940384" cy="275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2752660"/>
            </a:xfrm>
            <a:custGeom>
              <a:avLst/>
              <a:gdLst/>
              <a:ahLst/>
              <a:cxnLst/>
              <a:rect l="l" t="t" r="r" b="b"/>
              <a:pathLst>
                <a:path w="4940384" h="2752660">
                  <a:moveTo>
                    <a:pt x="0" y="0"/>
                  </a:moveTo>
                  <a:lnTo>
                    <a:pt x="4940384" y="0"/>
                  </a:lnTo>
                  <a:lnTo>
                    <a:pt x="4940384" y="2752660"/>
                  </a:lnTo>
                  <a:lnTo>
                    <a:pt x="0" y="275266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2771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0774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4" y="0"/>
                </a:lnTo>
                <a:lnTo>
                  <a:pt x="4429484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TextBox 6"/>
          <p:cNvSpPr txBox="1"/>
          <p:nvPr/>
        </p:nvSpPr>
        <p:spPr>
          <a:xfrm>
            <a:off x="2485292" y="2571778"/>
            <a:ext cx="14238888" cy="803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ar-EG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كم من وقت الحصة يضيع منك على تنظيم أسماء الطلاب، توزيعهم، وتتبع مشاركتهم؟</a:t>
            </a:r>
          </a:p>
          <a:p>
            <a:pPr algn="r">
              <a:lnSpc>
                <a:spcPts val="9100"/>
              </a:lnSpc>
            </a:pPr>
            <a:r>
              <a:rPr lang="en-US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اكتب في الشات: دقيقة، </a:t>
            </a:r>
            <a:r>
              <a:rPr lang="en-US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5</a:t>
            </a:r>
            <a:r>
              <a:rPr lang="ar-EG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 دقايق، أكثر؟</a:t>
            </a: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640634" y="6534088"/>
            <a:ext cx="1034882" cy="982197"/>
          </a:xfrm>
          <a:custGeom>
            <a:avLst/>
            <a:gdLst/>
            <a:ahLst/>
            <a:cxnLst/>
            <a:rect l="l" t="t" r="r" b="b"/>
            <a:pathLst>
              <a:path w="1034882" h="982197">
                <a:moveTo>
                  <a:pt x="0" y="0"/>
                </a:moveTo>
                <a:lnTo>
                  <a:pt x="1034882" y="0"/>
                </a:lnTo>
                <a:lnTo>
                  <a:pt x="1034882" y="982196"/>
                </a:lnTo>
                <a:lnTo>
                  <a:pt x="0" y="982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8" name="Freeform 8"/>
          <p:cNvSpPr/>
          <p:nvPr/>
        </p:nvSpPr>
        <p:spPr>
          <a:xfrm>
            <a:off x="2205959" y="8067346"/>
            <a:ext cx="558666" cy="530225"/>
          </a:xfrm>
          <a:custGeom>
            <a:avLst/>
            <a:gdLst/>
            <a:ahLst/>
            <a:cxnLst/>
            <a:rect l="l" t="t" r="r" b="b"/>
            <a:pathLst>
              <a:path w="558666" h="530225">
                <a:moveTo>
                  <a:pt x="0" y="0"/>
                </a:moveTo>
                <a:lnTo>
                  <a:pt x="558667" y="0"/>
                </a:lnTo>
                <a:lnTo>
                  <a:pt x="558667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16870" y="1028700"/>
            <a:ext cx="2142430" cy="580404"/>
          </a:xfrm>
          <a:custGeom>
            <a:avLst/>
            <a:gdLst/>
            <a:ahLst/>
            <a:cxnLst/>
            <a:rect l="l" t="t" r="r" b="b"/>
            <a:pathLst>
              <a:path w="2142430" h="580404">
                <a:moveTo>
                  <a:pt x="0" y="0"/>
                </a:moveTo>
                <a:lnTo>
                  <a:pt x="2142430" y="0"/>
                </a:lnTo>
                <a:lnTo>
                  <a:pt x="2142430" y="580404"/>
                </a:lnTo>
                <a:lnTo>
                  <a:pt x="0" y="58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3" name="Group 3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>
            <a:off x="1028700" y="1462395"/>
            <a:ext cx="766293" cy="766293"/>
          </a:xfrm>
          <a:custGeom>
            <a:avLst/>
            <a:gdLst/>
            <a:ahLst/>
            <a:cxnLst/>
            <a:rect l="l" t="t" r="r" b="b"/>
            <a:pathLst>
              <a:path w="766293" h="766293">
                <a:moveTo>
                  <a:pt x="0" y="0"/>
                </a:moveTo>
                <a:lnTo>
                  <a:pt x="766293" y="0"/>
                </a:lnTo>
                <a:lnTo>
                  <a:pt x="766293" y="766293"/>
                </a:lnTo>
                <a:lnTo>
                  <a:pt x="0" y="766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8" name="Group 8"/>
          <p:cNvGrpSpPr/>
          <p:nvPr/>
        </p:nvGrpSpPr>
        <p:grpSpPr>
          <a:xfrm>
            <a:off x="10184012" y="4410407"/>
            <a:ext cx="7561508" cy="4695959"/>
            <a:chOff x="0" y="0"/>
            <a:chExt cx="1991508" cy="12367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1508" cy="1236796"/>
            </a:xfrm>
            <a:custGeom>
              <a:avLst/>
              <a:gdLst/>
              <a:ahLst/>
              <a:cxnLst/>
              <a:rect l="l" t="t" r="r" b="b"/>
              <a:pathLst>
                <a:path w="1991508" h="1236796">
                  <a:moveTo>
                    <a:pt x="52217" y="0"/>
                  </a:moveTo>
                  <a:lnTo>
                    <a:pt x="1939292" y="0"/>
                  </a:lnTo>
                  <a:cubicBezTo>
                    <a:pt x="1968130" y="0"/>
                    <a:pt x="1991508" y="23378"/>
                    <a:pt x="1991508" y="52217"/>
                  </a:cubicBezTo>
                  <a:lnTo>
                    <a:pt x="1991508" y="1184579"/>
                  </a:lnTo>
                  <a:cubicBezTo>
                    <a:pt x="1991508" y="1198428"/>
                    <a:pt x="1986007" y="1211709"/>
                    <a:pt x="1976214" y="1221502"/>
                  </a:cubicBezTo>
                  <a:cubicBezTo>
                    <a:pt x="1966422" y="1231294"/>
                    <a:pt x="1953140" y="1236796"/>
                    <a:pt x="1939292" y="1236796"/>
                  </a:cubicBezTo>
                  <a:lnTo>
                    <a:pt x="52217" y="1236796"/>
                  </a:lnTo>
                  <a:cubicBezTo>
                    <a:pt x="23378" y="1236796"/>
                    <a:pt x="0" y="1213418"/>
                    <a:pt x="0" y="1184579"/>
                  </a:cubicBezTo>
                  <a:lnTo>
                    <a:pt x="0" y="52217"/>
                  </a:lnTo>
                  <a:cubicBezTo>
                    <a:pt x="0" y="38368"/>
                    <a:pt x="5501" y="25087"/>
                    <a:pt x="15294" y="15294"/>
                  </a:cubicBezTo>
                  <a:cubicBezTo>
                    <a:pt x="25087" y="5501"/>
                    <a:pt x="38368" y="0"/>
                    <a:pt x="52217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991508" cy="125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510961" y="5097638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2" name="AutoShape 12"/>
          <p:cNvSpPr/>
          <p:nvPr/>
        </p:nvSpPr>
        <p:spPr>
          <a:xfrm>
            <a:off x="2510961" y="6758387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3" name="AutoShape 13"/>
          <p:cNvSpPr/>
          <p:nvPr/>
        </p:nvSpPr>
        <p:spPr>
          <a:xfrm>
            <a:off x="2587969" y="8524733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4" name="Freeform 14"/>
          <p:cNvSpPr/>
          <p:nvPr/>
        </p:nvSpPr>
        <p:spPr>
          <a:xfrm>
            <a:off x="9131128" y="3696240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3"/>
                </a:lnTo>
                <a:lnTo>
                  <a:pt x="0" y="314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5" name="TextBox 15"/>
          <p:cNvSpPr txBox="1"/>
          <p:nvPr/>
        </p:nvSpPr>
        <p:spPr>
          <a:xfrm>
            <a:off x="1162771" y="3915173"/>
            <a:ext cx="5524245" cy="56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  <a:spcBef>
                <a:spcPct val="0"/>
              </a:spcBef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1514119" y="1156941"/>
            <a:ext cx="8425817" cy="1071747"/>
            <a:chOff x="0" y="0"/>
            <a:chExt cx="11234423" cy="142899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75422"/>
              <a:ext cx="11156872" cy="95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687"/>
                </a:lnSpc>
              </a:pPr>
              <a:r>
                <a:rPr lang="ar-EG" sz="4739" b="1" dirty="0">
                  <a:solidFill>
                    <a:srgbClr val="FEFFFF"/>
                  </a:solidFill>
                  <a:latin typeface="Palsam Bold"/>
                  <a:ea typeface="Palsam Bold"/>
                  <a:cs typeface="Palsam Bold"/>
                  <a:sym typeface="Palsam Bold"/>
                  <a:rtl/>
                </a:rPr>
                <a:t>الفصول العشوائية داخل كلاسبوينت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7551" y="-38100"/>
              <a:ext cx="11156872" cy="364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2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514907" y="5186762"/>
            <a:ext cx="6899718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56"/>
              </a:lnSpc>
              <a:spcBef>
                <a:spcPct val="0"/>
              </a:spcBef>
            </a:pPr>
            <a:r>
              <a:rPr lang="en-US" sz="3463" b="1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3463" b="1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ما هو الفصل العشوائي (غير المحفوظ) العشوائي في كلاسبوينت؟</a:t>
            </a:r>
          </a:p>
          <a:p>
            <a:pPr algn="just" rtl="1">
              <a:lnSpc>
                <a:spcPts val="4156"/>
              </a:lnSpc>
              <a:spcBef>
                <a:spcPct val="0"/>
              </a:spcBef>
            </a:pPr>
            <a:r>
              <a:rPr lang="ar-EG" sz="3463" dirty="0">
                <a:solidFill>
                  <a:srgbClr val="FFFFFF"/>
                </a:solidFill>
                <a:latin typeface="Palsam"/>
                <a:ea typeface="Palsam"/>
                <a:cs typeface="Palsam"/>
                <a:sym typeface="Palsam"/>
                <a:rtl/>
              </a:rPr>
              <a:t>هو فصل مؤقت يتم إنشاؤه داخل الجلسة  الحالية فقط، ولا يُخزَّن فيه أي بيانات دائمة. عند إغلاق البوربوينت أو إنهاء الجلسة، يتم حذف الأسماء والنقاط، ولا يمكن الرجوع إليها لاحقًا.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855" y="3686715"/>
            <a:ext cx="8241264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ar-EG" sz="2721" b="1" dirty="0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استخدام فوري وسريع</a:t>
            </a:r>
          </a:p>
          <a:p>
            <a:pPr algn="just" rtl="1">
              <a:lnSpc>
                <a:spcPts val="3265"/>
              </a:lnSpc>
              <a:spcBef>
                <a:spcPct val="0"/>
              </a:spcBef>
            </a:pPr>
            <a:r>
              <a:rPr lang="ar-EG" sz="2721" dirty="0">
                <a:solidFill>
                  <a:srgbClr val="000000"/>
                </a:solidFill>
                <a:latin typeface="Palsam"/>
                <a:ea typeface="Palsam"/>
                <a:cs typeface="Palsam"/>
                <a:sym typeface="Palsam"/>
                <a:rtl/>
              </a:rPr>
              <a:t>مثالي في الحصص المؤقتة، الورش، أو الجلسات المفتوحة.</a:t>
            </a:r>
          </a:p>
          <a:p>
            <a:pPr algn="just" rtl="1">
              <a:lnSpc>
                <a:spcPts val="3265"/>
              </a:lnSpc>
              <a:spcBef>
                <a:spcPct val="0"/>
              </a:spcBef>
            </a:pPr>
            <a:r>
              <a:rPr lang="ar-EG" sz="2721" dirty="0">
                <a:solidFill>
                  <a:srgbClr val="000000"/>
                </a:solidFill>
                <a:latin typeface="Palsam"/>
                <a:ea typeface="Palsam"/>
                <a:cs typeface="Palsam"/>
                <a:sym typeface="Palsam"/>
                <a:rtl/>
              </a:rPr>
              <a:t>ما يحتاج إعداد مسبق أو إدخال أسماء، فقط تبدأ وتستخدم.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89058" y="5347305"/>
            <a:ext cx="6565061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صفوف لا تتطلب تتبع طويل</a:t>
            </a:r>
          </a:p>
          <a:p>
            <a:pPr algn="just" rtl="1">
              <a:lnSpc>
                <a:spcPts val="3265"/>
              </a:lnSpc>
              <a:spcBef>
                <a:spcPct val="0"/>
              </a:spcBef>
            </a:pPr>
            <a:r>
              <a:rPr lang="ar-EG" sz="2721">
                <a:solidFill>
                  <a:srgbClr val="000000"/>
                </a:solidFill>
                <a:latin typeface="Palsam"/>
                <a:ea typeface="Palsam"/>
                <a:cs typeface="Palsam"/>
                <a:sym typeface="Palsam"/>
                <a:rtl/>
              </a:rPr>
              <a:t>مثل الأنشطة اللاصفية، المسابقات، المراجعات العامة، أو الفصول التي لا تحتاج إلى تقارير تتبع.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88334" y="7113651"/>
            <a:ext cx="7465785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en-US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كسر الروتين في الحصة</a:t>
            </a:r>
          </a:p>
          <a:p>
            <a:pPr algn="r" rtl="1">
              <a:lnSpc>
                <a:spcPts val="3265"/>
              </a:lnSpc>
              <a:spcBef>
                <a:spcPct val="0"/>
              </a:spcBef>
            </a:pPr>
            <a:r>
              <a:rPr lang="ar-EG" sz="2721">
                <a:solidFill>
                  <a:srgbClr val="000000"/>
                </a:solidFill>
                <a:latin typeface="Palsam"/>
                <a:ea typeface="Palsam"/>
                <a:cs typeface="Palsam"/>
                <a:sym typeface="Palsam"/>
                <a:rtl/>
              </a:rPr>
              <a:t>يضيف عنصر مفاجأة وتشويق للدرس، ويخلق جو من الحماس في الصف.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88334" y="8774400"/>
            <a:ext cx="755566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en-US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تفعيل لوحة الصدارة مؤقت فقط</a:t>
            </a:r>
          </a:p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ar-EG" sz="2721">
                <a:solidFill>
                  <a:srgbClr val="000000"/>
                </a:solidFill>
                <a:latin typeface="Palsam"/>
                <a:ea typeface="Palsam"/>
                <a:cs typeface="Palsam"/>
                <a:sym typeface="Palsam"/>
                <a:rtl/>
              </a:rPr>
              <a:t>لو بدك تخلق جو منافسة ممتع بحصة وحدة فقط، من غير ما يؤثر على التقييمات أو التقارير</a:t>
            </a:r>
          </a:p>
          <a:p>
            <a:pPr algn="r" rtl="1">
              <a:lnSpc>
                <a:spcPts val="3265"/>
              </a:lnSpc>
              <a:spcBef>
                <a:spcPct val="0"/>
              </a:spcBef>
            </a:pPr>
            <a:endParaRPr lang="ar-EG" sz="2721">
              <a:solidFill>
                <a:srgbClr val="000000"/>
              </a:solidFill>
              <a:latin typeface="Palsam"/>
              <a:ea typeface="Palsam"/>
              <a:cs typeface="Palsam"/>
              <a:sym typeface="Palsam"/>
              <a:rtl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9144000" y="5356830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2"/>
                </a:lnTo>
                <a:lnTo>
                  <a:pt x="0" y="314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25" name="Freeform 25"/>
          <p:cNvSpPr/>
          <p:nvPr/>
        </p:nvSpPr>
        <p:spPr>
          <a:xfrm>
            <a:off x="9156872" y="7017420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2"/>
                </a:lnTo>
                <a:lnTo>
                  <a:pt x="0" y="314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26" name="Freeform 26"/>
          <p:cNvSpPr/>
          <p:nvPr/>
        </p:nvSpPr>
        <p:spPr>
          <a:xfrm>
            <a:off x="9296645" y="8798452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3"/>
                </a:lnTo>
                <a:lnTo>
                  <a:pt x="0" y="314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16870" y="1028700"/>
            <a:ext cx="2142430" cy="580404"/>
          </a:xfrm>
          <a:custGeom>
            <a:avLst/>
            <a:gdLst/>
            <a:ahLst/>
            <a:cxnLst/>
            <a:rect l="l" t="t" r="r" b="b"/>
            <a:pathLst>
              <a:path w="2142430" h="580404">
                <a:moveTo>
                  <a:pt x="0" y="0"/>
                </a:moveTo>
                <a:lnTo>
                  <a:pt x="2142430" y="0"/>
                </a:lnTo>
                <a:lnTo>
                  <a:pt x="2142430" y="580404"/>
                </a:lnTo>
                <a:lnTo>
                  <a:pt x="0" y="58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3" name="Group 3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>
            <a:off x="1028700" y="1462395"/>
            <a:ext cx="766293" cy="766293"/>
          </a:xfrm>
          <a:custGeom>
            <a:avLst/>
            <a:gdLst/>
            <a:ahLst/>
            <a:cxnLst/>
            <a:rect l="l" t="t" r="r" b="b"/>
            <a:pathLst>
              <a:path w="766293" h="766293">
                <a:moveTo>
                  <a:pt x="0" y="0"/>
                </a:moveTo>
                <a:lnTo>
                  <a:pt x="766293" y="0"/>
                </a:lnTo>
                <a:lnTo>
                  <a:pt x="766293" y="766293"/>
                </a:lnTo>
                <a:lnTo>
                  <a:pt x="0" y="766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8" name="Group 8"/>
          <p:cNvGrpSpPr/>
          <p:nvPr/>
        </p:nvGrpSpPr>
        <p:grpSpPr>
          <a:xfrm>
            <a:off x="13673874" y="3439103"/>
            <a:ext cx="4248731" cy="1240151"/>
            <a:chOff x="0" y="0"/>
            <a:chExt cx="1520873" cy="443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0873" cy="443924"/>
            </a:xfrm>
            <a:custGeom>
              <a:avLst/>
              <a:gdLst/>
              <a:ahLst/>
              <a:cxnLst/>
              <a:rect l="l" t="t" r="r" b="b"/>
              <a:pathLst>
                <a:path w="1520873" h="443924">
                  <a:moveTo>
                    <a:pt x="92931" y="0"/>
                  </a:moveTo>
                  <a:lnTo>
                    <a:pt x="1427942" y="0"/>
                  </a:lnTo>
                  <a:cubicBezTo>
                    <a:pt x="1479266" y="0"/>
                    <a:pt x="1520873" y="41607"/>
                    <a:pt x="1520873" y="92931"/>
                  </a:cubicBezTo>
                  <a:lnTo>
                    <a:pt x="1520873" y="350993"/>
                  </a:lnTo>
                  <a:cubicBezTo>
                    <a:pt x="1520873" y="375640"/>
                    <a:pt x="1511082" y="399277"/>
                    <a:pt x="1493654" y="416705"/>
                  </a:cubicBezTo>
                  <a:cubicBezTo>
                    <a:pt x="1476226" y="434133"/>
                    <a:pt x="1452589" y="443924"/>
                    <a:pt x="1427942" y="443924"/>
                  </a:cubicBezTo>
                  <a:lnTo>
                    <a:pt x="92931" y="443924"/>
                  </a:lnTo>
                  <a:cubicBezTo>
                    <a:pt x="41607" y="443924"/>
                    <a:pt x="0" y="402317"/>
                    <a:pt x="0" y="350993"/>
                  </a:cubicBezTo>
                  <a:lnTo>
                    <a:pt x="0" y="92931"/>
                  </a:lnTo>
                  <a:cubicBezTo>
                    <a:pt x="0" y="41607"/>
                    <a:pt x="41607" y="0"/>
                    <a:pt x="92931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520873" cy="46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01303" y="3439103"/>
            <a:ext cx="11301259" cy="6328705"/>
          </a:xfrm>
          <a:custGeom>
            <a:avLst/>
            <a:gdLst/>
            <a:ahLst/>
            <a:cxnLst/>
            <a:rect l="l" t="t" r="r" b="b"/>
            <a:pathLst>
              <a:path w="11301259" h="6328705">
                <a:moveTo>
                  <a:pt x="0" y="0"/>
                </a:moveTo>
                <a:lnTo>
                  <a:pt x="11301259" y="0"/>
                </a:lnTo>
                <a:lnTo>
                  <a:pt x="11301259" y="6328705"/>
                </a:lnTo>
                <a:lnTo>
                  <a:pt x="0" y="63287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2" name="Freeform 12"/>
          <p:cNvSpPr/>
          <p:nvPr/>
        </p:nvSpPr>
        <p:spPr>
          <a:xfrm rot="9628272">
            <a:off x="2567910" y="6099328"/>
            <a:ext cx="1652131" cy="1228773"/>
          </a:xfrm>
          <a:custGeom>
            <a:avLst/>
            <a:gdLst/>
            <a:ahLst/>
            <a:cxnLst/>
            <a:rect l="l" t="t" r="r" b="b"/>
            <a:pathLst>
              <a:path w="1652131" h="1228773">
                <a:moveTo>
                  <a:pt x="0" y="0"/>
                </a:moveTo>
                <a:lnTo>
                  <a:pt x="1652131" y="0"/>
                </a:lnTo>
                <a:lnTo>
                  <a:pt x="1652131" y="1228772"/>
                </a:lnTo>
                <a:lnTo>
                  <a:pt x="0" y="1228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3" name="Freeform 13"/>
          <p:cNvSpPr/>
          <p:nvPr/>
        </p:nvSpPr>
        <p:spPr>
          <a:xfrm rot="7167398">
            <a:off x="11575929" y="3815188"/>
            <a:ext cx="698391" cy="519428"/>
          </a:xfrm>
          <a:custGeom>
            <a:avLst/>
            <a:gdLst/>
            <a:ahLst/>
            <a:cxnLst/>
            <a:rect l="l" t="t" r="r" b="b"/>
            <a:pathLst>
              <a:path w="698391" h="519428">
                <a:moveTo>
                  <a:pt x="0" y="0"/>
                </a:moveTo>
                <a:lnTo>
                  <a:pt x="698391" y="0"/>
                </a:lnTo>
                <a:lnTo>
                  <a:pt x="698391" y="519428"/>
                </a:lnTo>
                <a:lnTo>
                  <a:pt x="0" y="5194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14" name="Group 14"/>
          <p:cNvGrpSpPr/>
          <p:nvPr/>
        </p:nvGrpSpPr>
        <p:grpSpPr>
          <a:xfrm>
            <a:off x="1514119" y="1156941"/>
            <a:ext cx="8425817" cy="1071747"/>
            <a:chOff x="0" y="0"/>
            <a:chExt cx="11234423" cy="142899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5422"/>
              <a:ext cx="11156872" cy="95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687"/>
                </a:lnSpc>
              </a:pPr>
              <a:r>
                <a:rPr lang="ar-EG" sz="4739" b="1" dirty="0">
                  <a:solidFill>
                    <a:srgbClr val="FEFFFF"/>
                  </a:solidFill>
                  <a:latin typeface="Palsam Bold"/>
                  <a:ea typeface="Palsam Bold"/>
                  <a:cs typeface="Palsam Bold"/>
                  <a:sym typeface="Palsam Bold"/>
                  <a:rtl/>
                </a:rPr>
                <a:t>الفصول العشوائية داخل كلاسبوينت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551" y="-38100"/>
              <a:ext cx="11156872" cy="364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2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602562" y="3652655"/>
            <a:ext cx="5076581" cy="76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58"/>
              </a:lnSpc>
              <a:spcBef>
                <a:spcPct val="0"/>
              </a:spcBef>
            </a:pPr>
            <a:r>
              <a:rPr lang="ar-EG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طريقة تفعيل</a:t>
            </a:r>
            <a:r>
              <a:rPr lang="en-US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 </a:t>
            </a:r>
          </a:p>
          <a:p>
            <a:pPr algn="r">
              <a:lnSpc>
                <a:spcPts val="3058"/>
              </a:lnSpc>
              <a:spcBef>
                <a:spcPct val="0"/>
              </a:spcBef>
            </a:pPr>
            <a:r>
              <a:rPr lang="ar-EG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الفصل العشوائي (غير المحفوظ)</a:t>
            </a:r>
            <a:r>
              <a:rPr lang="en-US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11" y="-164508"/>
            <a:ext cx="18758022" cy="10451508"/>
            <a:chOff x="0" y="0"/>
            <a:chExt cx="4940384" cy="275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84" cy="2752660"/>
            </a:xfrm>
            <a:custGeom>
              <a:avLst/>
              <a:gdLst/>
              <a:ahLst/>
              <a:cxnLst/>
              <a:rect l="l" t="t" r="r" b="b"/>
              <a:pathLst>
                <a:path w="4940384" h="2752660">
                  <a:moveTo>
                    <a:pt x="0" y="0"/>
                  </a:moveTo>
                  <a:lnTo>
                    <a:pt x="4940384" y="0"/>
                  </a:lnTo>
                  <a:lnTo>
                    <a:pt x="4940384" y="2752660"/>
                  </a:lnTo>
                  <a:lnTo>
                    <a:pt x="0" y="275266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0384" cy="2771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0774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4" y="0"/>
                </a:lnTo>
                <a:lnTo>
                  <a:pt x="4429484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6" name="TextBox 6"/>
          <p:cNvSpPr txBox="1"/>
          <p:nvPr/>
        </p:nvSpPr>
        <p:spPr>
          <a:xfrm>
            <a:off x="2485292" y="2571778"/>
            <a:ext cx="14238888" cy="57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ar-EG" sz="6500" b="1" spc="-162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بعد ما جرّبنا الفصل العشوائي، تتوقعوا متى ممكن تستخدموه في حصصكم، شاركونا بعض التطبيقات؟</a:t>
            </a: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  <a:p>
            <a:pPr algn="r">
              <a:lnSpc>
                <a:spcPts val="9100"/>
              </a:lnSpc>
            </a:pPr>
            <a:endParaRPr lang="ar-EG" sz="6500" b="1" spc="-162">
              <a:solidFill>
                <a:srgbClr val="FFFFFF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640634" y="6534088"/>
            <a:ext cx="1034882" cy="982197"/>
          </a:xfrm>
          <a:custGeom>
            <a:avLst/>
            <a:gdLst/>
            <a:ahLst/>
            <a:cxnLst/>
            <a:rect l="l" t="t" r="r" b="b"/>
            <a:pathLst>
              <a:path w="1034882" h="982197">
                <a:moveTo>
                  <a:pt x="0" y="0"/>
                </a:moveTo>
                <a:lnTo>
                  <a:pt x="1034882" y="0"/>
                </a:lnTo>
                <a:lnTo>
                  <a:pt x="1034882" y="982196"/>
                </a:lnTo>
                <a:lnTo>
                  <a:pt x="0" y="982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8" name="Freeform 8"/>
          <p:cNvSpPr/>
          <p:nvPr/>
        </p:nvSpPr>
        <p:spPr>
          <a:xfrm>
            <a:off x="2205959" y="8067346"/>
            <a:ext cx="558666" cy="530225"/>
          </a:xfrm>
          <a:custGeom>
            <a:avLst/>
            <a:gdLst/>
            <a:ahLst/>
            <a:cxnLst/>
            <a:rect l="l" t="t" r="r" b="b"/>
            <a:pathLst>
              <a:path w="558666" h="530225">
                <a:moveTo>
                  <a:pt x="0" y="0"/>
                </a:moveTo>
                <a:lnTo>
                  <a:pt x="558667" y="0"/>
                </a:lnTo>
                <a:lnTo>
                  <a:pt x="558667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650496D8-1333-5680-8339-3AD406A279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65" y="8108195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16870" y="1028700"/>
            <a:ext cx="2142430" cy="580404"/>
          </a:xfrm>
          <a:custGeom>
            <a:avLst/>
            <a:gdLst/>
            <a:ahLst/>
            <a:cxnLst/>
            <a:rect l="l" t="t" r="r" b="b"/>
            <a:pathLst>
              <a:path w="2142430" h="580404">
                <a:moveTo>
                  <a:pt x="0" y="0"/>
                </a:moveTo>
                <a:lnTo>
                  <a:pt x="2142430" y="0"/>
                </a:lnTo>
                <a:lnTo>
                  <a:pt x="2142430" y="580404"/>
                </a:lnTo>
                <a:lnTo>
                  <a:pt x="0" y="58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3" name="Group 3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7" name="Freeform 7"/>
          <p:cNvSpPr/>
          <p:nvPr/>
        </p:nvSpPr>
        <p:spPr>
          <a:xfrm>
            <a:off x="1028700" y="1462395"/>
            <a:ext cx="766293" cy="766293"/>
          </a:xfrm>
          <a:custGeom>
            <a:avLst/>
            <a:gdLst/>
            <a:ahLst/>
            <a:cxnLst/>
            <a:rect l="l" t="t" r="r" b="b"/>
            <a:pathLst>
              <a:path w="766293" h="766293">
                <a:moveTo>
                  <a:pt x="0" y="0"/>
                </a:moveTo>
                <a:lnTo>
                  <a:pt x="766293" y="0"/>
                </a:lnTo>
                <a:lnTo>
                  <a:pt x="766293" y="766293"/>
                </a:lnTo>
                <a:lnTo>
                  <a:pt x="0" y="766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8" name="Group 8"/>
          <p:cNvGrpSpPr/>
          <p:nvPr/>
        </p:nvGrpSpPr>
        <p:grpSpPr>
          <a:xfrm>
            <a:off x="10184012" y="4410407"/>
            <a:ext cx="7561508" cy="4695959"/>
            <a:chOff x="0" y="0"/>
            <a:chExt cx="1991508" cy="12367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1508" cy="1236796"/>
            </a:xfrm>
            <a:custGeom>
              <a:avLst/>
              <a:gdLst/>
              <a:ahLst/>
              <a:cxnLst/>
              <a:rect l="l" t="t" r="r" b="b"/>
              <a:pathLst>
                <a:path w="1991508" h="1236796">
                  <a:moveTo>
                    <a:pt x="52217" y="0"/>
                  </a:moveTo>
                  <a:lnTo>
                    <a:pt x="1939292" y="0"/>
                  </a:lnTo>
                  <a:cubicBezTo>
                    <a:pt x="1968130" y="0"/>
                    <a:pt x="1991508" y="23378"/>
                    <a:pt x="1991508" y="52217"/>
                  </a:cubicBezTo>
                  <a:lnTo>
                    <a:pt x="1991508" y="1184579"/>
                  </a:lnTo>
                  <a:cubicBezTo>
                    <a:pt x="1991508" y="1198428"/>
                    <a:pt x="1986007" y="1211709"/>
                    <a:pt x="1976214" y="1221502"/>
                  </a:cubicBezTo>
                  <a:cubicBezTo>
                    <a:pt x="1966422" y="1231294"/>
                    <a:pt x="1953140" y="1236796"/>
                    <a:pt x="1939292" y="1236796"/>
                  </a:cubicBezTo>
                  <a:lnTo>
                    <a:pt x="52217" y="1236796"/>
                  </a:lnTo>
                  <a:cubicBezTo>
                    <a:pt x="23378" y="1236796"/>
                    <a:pt x="0" y="1213418"/>
                    <a:pt x="0" y="1184579"/>
                  </a:cubicBezTo>
                  <a:lnTo>
                    <a:pt x="0" y="52217"/>
                  </a:lnTo>
                  <a:cubicBezTo>
                    <a:pt x="0" y="38368"/>
                    <a:pt x="5501" y="25087"/>
                    <a:pt x="15294" y="15294"/>
                  </a:cubicBezTo>
                  <a:cubicBezTo>
                    <a:pt x="25087" y="5501"/>
                    <a:pt x="38368" y="0"/>
                    <a:pt x="52217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991508" cy="125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866177" y="5440175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2" name="AutoShape 12"/>
          <p:cNvSpPr/>
          <p:nvPr/>
        </p:nvSpPr>
        <p:spPr>
          <a:xfrm>
            <a:off x="2891921" y="6554132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3" name="AutoShape 13"/>
          <p:cNvSpPr/>
          <p:nvPr/>
        </p:nvSpPr>
        <p:spPr>
          <a:xfrm>
            <a:off x="2866177" y="7661027"/>
            <a:ext cx="654315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JO"/>
          </a:p>
        </p:txBody>
      </p:sp>
      <p:sp>
        <p:nvSpPr>
          <p:cNvPr id="14" name="Freeform 14"/>
          <p:cNvSpPr/>
          <p:nvPr/>
        </p:nvSpPr>
        <p:spPr>
          <a:xfrm>
            <a:off x="9078300" y="4895233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2"/>
                </a:lnTo>
                <a:lnTo>
                  <a:pt x="0" y="314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5" name="Freeform 15"/>
          <p:cNvSpPr/>
          <p:nvPr/>
        </p:nvSpPr>
        <p:spPr>
          <a:xfrm>
            <a:off x="9104045" y="5839900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2"/>
                </a:lnTo>
                <a:lnTo>
                  <a:pt x="0" y="314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6" name="Freeform 16"/>
          <p:cNvSpPr/>
          <p:nvPr/>
        </p:nvSpPr>
        <p:spPr>
          <a:xfrm>
            <a:off x="9104045" y="6870595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2"/>
                </a:lnTo>
                <a:lnTo>
                  <a:pt x="0" y="314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7" name="Freeform 17"/>
          <p:cNvSpPr/>
          <p:nvPr/>
        </p:nvSpPr>
        <p:spPr>
          <a:xfrm>
            <a:off x="9104045" y="7942109"/>
            <a:ext cx="331035" cy="314182"/>
          </a:xfrm>
          <a:custGeom>
            <a:avLst/>
            <a:gdLst/>
            <a:ahLst/>
            <a:cxnLst/>
            <a:rect l="l" t="t" r="r" b="b"/>
            <a:pathLst>
              <a:path w="331035" h="314182">
                <a:moveTo>
                  <a:pt x="0" y="0"/>
                </a:moveTo>
                <a:lnTo>
                  <a:pt x="331035" y="0"/>
                </a:lnTo>
                <a:lnTo>
                  <a:pt x="331035" y="314183"/>
                </a:lnTo>
                <a:lnTo>
                  <a:pt x="0" y="314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8" name="Freeform 18"/>
          <p:cNvSpPr/>
          <p:nvPr/>
        </p:nvSpPr>
        <p:spPr>
          <a:xfrm>
            <a:off x="1028700" y="1489317"/>
            <a:ext cx="766293" cy="766293"/>
          </a:xfrm>
          <a:custGeom>
            <a:avLst/>
            <a:gdLst/>
            <a:ahLst/>
            <a:cxnLst/>
            <a:rect l="l" t="t" r="r" b="b"/>
            <a:pathLst>
              <a:path w="766293" h="766293">
                <a:moveTo>
                  <a:pt x="0" y="0"/>
                </a:moveTo>
                <a:lnTo>
                  <a:pt x="766293" y="0"/>
                </a:lnTo>
                <a:lnTo>
                  <a:pt x="766293" y="766292"/>
                </a:lnTo>
                <a:lnTo>
                  <a:pt x="0" y="766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9" name="TextBox 19"/>
          <p:cNvSpPr txBox="1"/>
          <p:nvPr/>
        </p:nvSpPr>
        <p:spPr>
          <a:xfrm>
            <a:off x="1275461" y="4674792"/>
            <a:ext cx="5524245" cy="56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  <a:spcBef>
                <a:spcPct val="0"/>
              </a:spcBef>
            </a:pPr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1514119" y="1156941"/>
            <a:ext cx="8425817" cy="1071747"/>
            <a:chOff x="0" y="0"/>
            <a:chExt cx="11234423" cy="142899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475422"/>
              <a:ext cx="11156872" cy="95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687"/>
                </a:lnSpc>
              </a:pPr>
              <a:r>
                <a:rPr lang="ar-EG" sz="4739" b="1" dirty="0">
                  <a:solidFill>
                    <a:srgbClr val="FEFFFF"/>
                  </a:solidFill>
                  <a:latin typeface="Palsam Bold"/>
                  <a:ea typeface="Palsam Bold"/>
                  <a:cs typeface="Palsam Bold"/>
                  <a:sym typeface="Palsam Bold"/>
                  <a:rtl/>
                </a:rPr>
                <a:t>الفصول المحفوظة داخل كلاسبوينت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7551" y="-38100"/>
              <a:ext cx="11156872" cy="364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2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514907" y="5186762"/>
            <a:ext cx="6899718" cy="261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56"/>
              </a:lnSpc>
              <a:spcBef>
                <a:spcPct val="0"/>
              </a:spcBef>
            </a:pPr>
            <a:r>
              <a:rPr lang="en-US" sz="3463" b="1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3463" b="1" dirty="0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ما هو الفصل  المحفوظ في كلاسبوينت؟</a:t>
            </a:r>
          </a:p>
          <a:p>
            <a:pPr algn="just" rtl="1">
              <a:lnSpc>
                <a:spcPts val="4156"/>
              </a:lnSpc>
              <a:spcBef>
                <a:spcPct val="0"/>
              </a:spcBef>
            </a:pPr>
            <a:r>
              <a:rPr lang="ar-EG" sz="3463" dirty="0">
                <a:solidFill>
                  <a:srgbClr val="FFFFFF"/>
                </a:solidFill>
                <a:latin typeface="Palsam"/>
                <a:ea typeface="Palsam"/>
                <a:cs typeface="Palsam"/>
                <a:sym typeface="Palsam"/>
                <a:rtl/>
              </a:rPr>
              <a:t>هو فصل يتم إنشاؤه داخل كلاسبوينت ليحتفظ ببيانات الطلاب ومشاركاتهم عبر  العام الدراسي كامل وتتبع تقدم الطلاب عبر جميع الجلسات الدراسية.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0028" y="4885708"/>
            <a:ext cx="8241264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265"/>
              </a:lnSpc>
              <a:spcBef>
                <a:spcPct val="0"/>
              </a:spcBef>
            </a:pP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ربط إجابات كل طالب باسمه تلقائيًا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9103" y="5830375"/>
            <a:ext cx="656506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265"/>
              </a:lnSpc>
              <a:spcBef>
                <a:spcPct val="0"/>
              </a:spcBef>
            </a:pP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حفظ النقاط التي حصل عليها في كل سؤال</a:t>
            </a:r>
          </a:p>
          <a:p>
            <a:pPr algn="just" rtl="1">
              <a:lnSpc>
                <a:spcPts val="3265"/>
              </a:lnSpc>
              <a:spcBef>
                <a:spcPct val="0"/>
              </a:spcBef>
            </a:pPr>
            <a:endParaRPr lang="ar-EG" sz="2721" b="1">
              <a:solidFill>
                <a:srgbClr val="FFBD43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35506" y="6859075"/>
            <a:ext cx="746578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en-US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تتبّع التقدّم الأكاديمي للطالب على مدار العام الدراسي كامل</a:t>
            </a:r>
          </a:p>
          <a:p>
            <a:pPr algn="r" rtl="1">
              <a:lnSpc>
                <a:spcPts val="3265"/>
              </a:lnSpc>
              <a:spcBef>
                <a:spcPct val="0"/>
              </a:spcBef>
            </a:pPr>
            <a:endParaRPr lang="ar-EG" sz="2721" b="1">
              <a:solidFill>
                <a:srgbClr val="FFBD43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5733" y="7918057"/>
            <a:ext cx="755566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65"/>
              </a:lnSpc>
              <a:spcBef>
                <a:spcPct val="0"/>
              </a:spcBef>
            </a:pPr>
            <a:r>
              <a:rPr lang="ar-EG" sz="2721" b="1">
                <a:solidFill>
                  <a:srgbClr val="FFBD43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تصدير تقارير الأداء وتاريخ المشاركات</a:t>
            </a:r>
          </a:p>
          <a:p>
            <a:pPr algn="r" rtl="1">
              <a:lnSpc>
                <a:spcPts val="3265"/>
              </a:lnSpc>
              <a:spcBef>
                <a:spcPct val="0"/>
              </a:spcBef>
            </a:pPr>
            <a:endParaRPr lang="ar-EG" sz="2721" b="1">
              <a:solidFill>
                <a:srgbClr val="FFBD43"/>
              </a:solidFill>
              <a:latin typeface="Palsam Bold"/>
              <a:ea typeface="Palsam Bold"/>
              <a:cs typeface="Palsam Bold"/>
              <a:sym typeface="Palsam Bold"/>
              <a:rtl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16870" y="1028700"/>
            <a:ext cx="2142430" cy="580404"/>
          </a:xfrm>
          <a:custGeom>
            <a:avLst/>
            <a:gdLst/>
            <a:ahLst/>
            <a:cxnLst/>
            <a:rect l="l" t="t" r="r" b="b"/>
            <a:pathLst>
              <a:path w="2142430" h="580404">
                <a:moveTo>
                  <a:pt x="0" y="0"/>
                </a:moveTo>
                <a:lnTo>
                  <a:pt x="2142430" y="0"/>
                </a:lnTo>
                <a:lnTo>
                  <a:pt x="2142430" y="580404"/>
                </a:lnTo>
                <a:lnTo>
                  <a:pt x="0" y="58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3" name="Group 3"/>
          <p:cNvGrpSpPr/>
          <p:nvPr/>
        </p:nvGrpSpPr>
        <p:grpSpPr>
          <a:xfrm>
            <a:off x="-235011" y="-164508"/>
            <a:ext cx="18758022" cy="3307648"/>
            <a:chOff x="0" y="0"/>
            <a:chExt cx="4940384" cy="871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0384" cy="871150"/>
            </a:xfrm>
            <a:custGeom>
              <a:avLst/>
              <a:gdLst/>
              <a:ahLst/>
              <a:cxnLst/>
              <a:rect l="l" t="t" r="r" b="b"/>
              <a:pathLst>
                <a:path w="4940384" h="871150">
                  <a:moveTo>
                    <a:pt x="0" y="0"/>
                  </a:moveTo>
                  <a:lnTo>
                    <a:pt x="4940384" y="0"/>
                  </a:lnTo>
                  <a:lnTo>
                    <a:pt x="4940384" y="871150"/>
                  </a:lnTo>
                  <a:lnTo>
                    <a:pt x="0" y="871150"/>
                  </a:ln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40384" cy="89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29815" y="1028700"/>
            <a:ext cx="4429485" cy="1199988"/>
          </a:xfrm>
          <a:custGeom>
            <a:avLst/>
            <a:gdLst/>
            <a:ahLst/>
            <a:cxnLst/>
            <a:rect l="l" t="t" r="r" b="b"/>
            <a:pathLst>
              <a:path w="4429485" h="1199988">
                <a:moveTo>
                  <a:pt x="0" y="0"/>
                </a:moveTo>
                <a:lnTo>
                  <a:pt x="4429485" y="0"/>
                </a:lnTo>
                <a:lnTo>
                  <a:pt x="4429485" y="1199988"/>
                </a:lnTo>
                <a:lnTo>
                  <a:pt x="0" y="1199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7" name="Group 7"/>
          <p:cNvGrpSpPr/>
          <p:nvPr/>
        </p:nvGrpSpPr>
        <p:grpSpPr>
          <a:xfrm>
            <a:off x="13673874" y="3439103"/>
            <a:ext cx="4248731" cy="1240151"/>
            <a:chOff x="0" y="0"/>
            <a:chExt cx="1520873" cy="443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0873" cy="443924"/>
            </a:xfrm>
            <a:custGeom>
              <a:avLst/>
              <a:gdLst/>
              <a:ahLst/>
              <a:cxnLst/>
              <a:rect l="l" t="t" r="r" b="b"/>
              <a:pathLst>
                <a:path w="1520873" h="443924">
                  <a:moveTo>
                    <a:pt x="92931" y="0"/>
                  </a:moveTo>
                  <a:lnTo>
                    <a:pt x="1427942" y="0"/>
                  </a:lnTo>
                  <a:cubicBezTo>
                    <a:pt x="1479266" y="0"/>
                    <a:pt x="1520873" y="41607"/>
                    <a:pt x="1520873" y="92931"/>
                  </a:cubicBezTo>
                  <a:lnTo>
                    <a:pt x="1520873" y="350993"/>
                  </a:lnTo>
                  <a:cubicBezTo>
                    <a:pt x="1520873" y="375640"/>
                    <a:pt x="1511082" y="399277"/>
                    <a:pt x="1493654" y="416705"/>
                  </a:cubicBezTo>
                  <a:cubicBezTo>
                    <a:pt x="1476226" y="434133"/>
                    <a:pt x="1452589" y="443924"/>
                    <a:pt x="1427942" y="443924"/>
                  </a:cubicBezTo>
                  <a:lnTo>
                    <a:pt x="92931" y="443924"/>
                  </a:lnTo>
                  <a:cubicBezTo>
                    <a:pt x="41607" y="443924"/>
                    <a:pt x="0" y="402317"/>
                    <a:pt x="0" y="350993"/>
                  </a:cubicBezTo>
                  <a:lnTo>
                    <a:pt x="0" y="92931"/>
                  </a:lnTo>
                  <a:cubicBezTo>
                    <a:pt x="0" y="41607"/>
                    <a:pt x="41607" y="0"/>
                    <a:pt x="92931" y="0"/>
                  </a:cubicBezTo>
                  <a:close/>
                </a:path>
              </a:pathLst>
            </a:custGeom>
            <a:solidFill>
              <a:srgbClr val="4F46E5"/>
            </a:solidFill>
          </p:spPr>
          <p:txBody>
            <a:bodyPr/>
            <a:lstStyle/>
            <a:p>
              <a:endParaRPr lang="ar-J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520873" cy="46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3439103"/>
            <a:ext cx="11301259" cy="6046174"/>
          </a:xfrm>
          <a:custGeom>
            <a:avLst/>
            <a:gdLst/>
            <a:ahLst/>
            <a:cxnLst/>
            <a:rect l="l" t="t" r="r" b="b"/>
            <a:pathLst>
              <a:path w="11301259" h="6046174">
                <a:moveTo>
                  <a:pt x="0" y="0"/>
                </a:moveTo>
                <a:lnTo>
                  <a:pt x="11301259" y="0"/>
                </a:lnTo>
                <a:lnTo>
                  <a:pt x="11301259" y="6046174"/>
                </a:lnTo>
                <a:lnTo>
                  <a:pt x="0" y="60461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grpSp>
        <p:nvGrpSpPr>
          <p:cNvPr id="11" name="Group 11"/>
          <p:cNvGrpSpPr/>
          <p:nvPr/>
        </p:nvGrpSpPr>
        <p:grpSpPr>
          <a:xfrm>
            <a:off x="1514119" y="1156941"/>
            <a:ext cx="8425817" cy="1071747"/>
            <a:chOff x="0" y="0"/>
            <a:chExt cx="11234423" cy="142899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5422"/>
              <a:ext cx="11156872" cy="95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687"/>
                </a:lnSpc>
              </a:pPr>
              <a:r>
                <a:rPr lang="ar-EG" sz="4739" b="1" dirty="0">
                  <a:solidFill>
                    <a:srgbClr val="FEFFFF"/>
                  </a:solidFill>
                  <a:latin typeface="Palsam Bold"/>
                  <a:ea typeface="Palsam Bold"/>
                  <a:cs typeface="Palsam Bold"/>
                  <a:sym typeface="Palsam Bold"/>
                  <a:rtl/>
                </a:rPr>
                <a:t>الفصول المحفوظة داخل كلاسبوينت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551" y="-38100"/>
              <a:ext cx="11156872" cy="364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2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602562" y="3652655"/>
            <a:ext cx="5076581" cy="76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58"/>
              </a:lnSpc>
              <a:spcBef>
                <a:spcPct val="0"/>
              </a:spcBef>
            </a:pPr>
            <a:r>
              <a:rPr lang="ar-EG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طريقة انشاء</a:t>
            </a:r>
            <a:r>
              <a:rPr lang="en-US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 </a:t>
            </a:r>
          </a:p>
          <a:p>
            <a:pPr algn="r">
              <a:lnSpc>
                <a:spcPts val="3058"/>
              </a:lnSpc>
              <a:spcBef>
                <a:spcPct val="0"/>
              </a:spcBef>
            </a:pPr>
            <a:r>
              <a:rPr lang="ar-EG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  <a:rtl/>
              </a:rPr>
              <a:t>الفصل المحفوظ</a:t>
            </a:r>
            <a:r>
              <a:rPr lang="en-US" sz="2548" b="1">
                <a:solidFill>
                  <a:srgbClr val="FFFFFF"/>
                </a:solidFill>
                <a:latin typeface="Palsam Bold"/>
                <a:ea typeface="Palsam Bold"/>
                <a:cs typeface="Palsam Bold"/>
                <a:sym typeface="Palsam Bold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 rot="9628272">
            <a:off x="4424463" y="4485069"/>
            <a:ext cx="487421" cy="362519"/>
          </a:xfrm>
          <a:custGeom>
            <a:avLst/>
            <a:gdLst/>
            <a:ahLst/>
            <a:cxnLst/>
            <a:rect l="l" t="t" r="r" b="b"/>
            <a:pathLst>
              <a:path w="487421" h="362519">
                <a:moveTo>
                  <a:pt x="0" y="0"/>
                </a:moveTo>
                <a:lnTo>
                  <a:pt x="487422" y="0"/>
                </a:lnTo>
                <a:lnTo>
                  <a:pt x="487422" y="362520"/>
                </a:lnTo>
                <a:lnTo>
                  <a:pt x="0" y="362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6" name="Freeform 16"/>
          <p:cNvSpPr/>
          <p:nvPr/>
        </p:nvSpPr>
        <p:spPr>
          <a:xfrm rot="9628272">
            <a:off x="5619870" y="8313644"/>
            <a:ext cx="777829" cy="578510"/>
          </a:xfrm>
          <a:custGeom>
            <a:avLst/>
            <a:gdLst/>
            <a:ahLst/>
            <a:cxnLst/>
            <a:rect l="l" t="t" r="r" b="b"/>
            <a:pathLst>
              <a:path w="777829" h="578510">
                <a:moveTo>
                  <a:pt x="0" y="0"/>
                </a:moveTo>
                <a:lnTo>
                  <a:pt x="777829" y="0"/>
                </a:lnTo>
                <a:lnTo>
                  <a:pt x="777829" y="578510"/>
                </a:lnTo>
                <a:lnTo>
                  <a:pt x="0" y="5785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  <p:sp>
        <p:nvSpPr>
          <p:cNvPr id="17" name="Freeform 17"/>
          <p:cNvSpPr/>
          <p:nvPr/>
        </p:nvSpPr>
        <p:spPr>
          <a:xfrm>
            <a:off x="1028700" y="1489317"/>
            <a:ext cx="766293" cy="766293"/>
          </a:xfrm>
          <a:custGeom>
            <a:avLst/>
            <a:gdLst/>
            <a:ahLst/>
            <a:cxnLst/>
            <a:rect l="l" t="t" r="r" b="b"/>
            <a:pathLst>
              <a:path w="766293" h="766293">
                <a:moveTo>
                  <a:pt x="0" y="0"/>
                </a:moveTo>
                <a:lnTo>
                  <a:pt x="766293" y="0"/>
                </a:lnTo>
                <a:lnTo>
                  <a:pt x="766293" y="766292"/>
                </a:lnTo>
                <a:lnTo>
                  <a:pt x="0" y="766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&quot;sa20250604141245077DHOJ&quot;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true,&quot;correctPoints&quot;:2,&quot;correctSpeedBonus&quot;:null,&quot;HasCorrectAnswers&quot;:true,&quot;activityId&quot;:&quot;mq20250604142658245UPCN&quot;,&quot;activityType&quot;:&quot;Multiple Choice&quot;,&quot;countdown&quot;:0,&quot;StartWithSlide&quot;:false,&quot;CanMinimize&quot;:false,&quot;CanCountDown&quot;:false},&quot;IsLocked&quot;:false,&quot;IsMappedFromCp1&quot;:false,&quot;IsQuiz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644</Words>
  <Application>Microsoft Office PowerPoint</Application>
  <PresentationFormat>Custom</PresentationFormat>
  <Paragraphs>114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Poppins Bold</vt:lpstr>
      <vt:lpstr>Poppins</vt:lpstr>
      <vt:lpstr>Palsam Bold</vt:lpstr>
      <vt:lpstr>OCR A Extended</vt:lpstr>
      <vt:lpstr>Arial</vt:lpstr>
      <vt:lpstr>Poppins Light Bold</vt:lpstr>
      <vt:lpstr>Palsam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الفصول الدراسية وتفعيل التلعيب داخل البوربوينت باستخدام كلاسبوينت</dc:title>
  <cp:lastModifiedBy>Hebah Alsarhan</cp:lastModifiedBy>
  <cp:revision>6</cp:revision>
  <dcterms:created xsi:type="dcterms:W3CDTF">2006-08-16T00:00:00Z</dcterms:created>
  <dcterms:modified xsi:type="dcterms:W3CDTF">2025-06-04T15:22:19Z</dcterms:modified>
  <dc:identifier>DAGpRZlgldU</dc:identifier>
</cp:coreProperties>
</file>